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 varScale="1">
        <p:scale>
          <a:sx n="71" d="100"/>
          <a:sy n="71" d="100"/>
        </p:scale>
        <p:origin x="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75d948d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875d948d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 rot="5400000">
            <a:off x="5353050" y="-3295650"/>
            <a:ext cx="7581900" cy="17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73736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73736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0" y="0"/>
            <a:ext cx="18288000" cy="1148079"/>
            <a:chOff x="0" y="0"/>
            <a:chExt cx="18288000" cy="1148079"/>
          </a:xfrm>
        </p:grpSpPr>
        <p:sp>
          <p:nvSpPr>
            <p:cNvPr id="10" name="Google Shape;10;p1"/>
            <p:cNvSpPr/>
            <p:nvPr/>
          </p:nvSpPr>
          <p:spPr>
            <a:xfrm>
              <a:off x="3581400" y="83038"/>
              <a:ext cx="7529362" cy="1065041"/>
            </a:xfrm>
            <a:custGeom>
              <a:avLst/>
              <a:gdLst/>
              <a:ahLst/>
              <a:cxnLst/>
              <a:rect l="l" t="t" r="r" b="b"/>
              <a:pathLst>
                <a:path w="10039149" h="1420054" extrusionOk="0">
                  <a:moveTo>
                    <a:pt x="0" y="0"/>
                  </a:moveTo>
                  <a:lnTo>
                    <a:pt x="10039149" y="0"/>
                  </a:lnTo>
                  <a:lnTo>
                    <a:pt x="10039149" y="1420054"/>
                  </a:lnTo>
                  <a:lnTo>
                    <a:pt x="0" y="14200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t="-24485" b="-875315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0" y="0"/>
              <a:ext cx="4481127" cy="1148079"/>
            </a:xfrm>
            <a:custGeom>
              <a:avLst/>
              <a:gdLst/>
              <a:ahLst/>
              <a:cxnLst/>
              <a:rect l="l" t="t" r="r" b="b"/>
              <a:pathLst>
                <a:path w="5974836" h="1530772" extrusionOk="0">
                  <a:moveTo>
                    <a:pt x="0" y="0"/>
                  </a:moveTo>
                  <a:lnTo>
                    <a:pt x="5974836" y="0"/>
                  </a:lnTo>
                  <a:lnTo>
                    <a:pt x="5974836" y="1530772"/>
                  </a:lnTo>
                  <a:lnTo>
                    <a:pt x="0" y="15307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t="-407946" r="-1007665" b="-560452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627700" y="0"/>
              <a:ext cx="10660300" cy="1148078"/>
            </a:xfrm>
            <a:custGeom>
              <a:avLst/>
              <a:gdLst/>
              <a:ahLst/>
              <a:cxnLst/>
              <a:rect l="l" t="t" r="r" b="b"/>
              <a:pathLst>
                <a:path w="14213733" h="1451186" extrusionOk="0">
                  <a:moveTo>
                    <a:pt x="0" y="0"/>
                  </a:moveTo>
                  <a:lnTo>
                    <a:pt x="14213733" y="0"/>
                  </a:lnTo>
                  <a:lnTo>
                    <a:pt x="14213733" y="1451186"/>
                  </a:lnTo>
                  <a:lnTo>
                    <a:pt x="0" y="14511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l="-107210" t="-163834" b="-260643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/>
        </p:nvSpPr>
        <p:spPr>
          <a:xfrm>
            <a:off x="0" y="225500"/>
            <a:ext cx="43890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HISTORY MONTH 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8859476" y="225500"/>
            <a:ext cx="5859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AFRICA AWARENESS WEEK</a:t>
            </a: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457200" y="1333500"/>
            <a:ext cx="17373600" cy="6317984"/>
            <a:chOff x="457200" y="1333500"/>
            <a:chExt cx="17373600" cy="6317984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457200" y="1333500"/>
              <a:ext cx="173736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2025 Black History Month UK theme – “Standing Firm in Power and Pride”</a:t>
              </a:r>
              <a:r>
                <a:rPr lang="en-GB" sz="40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and Afrikindness’ </a:t>
              </a:r>
              <a:r>
                <a:rPr lang="en-GB" sz="40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Africa Awareness Week model</a:t>
              </a:r>
              <a:r>
                <a:rPr lang="en-GB" sz="40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609600" y="3187784"/>
              <a:ext cx="16764000" cy="44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Each plan: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572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en-GB"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lang="en-GB" sz="32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age-appropriate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(progression from simple to complex).</a:t>
              </a:r>
              <a:endParaRPr/>
            </a:p>
            <a:p>
              <a:pPr marL="457200" marR="0" lvl="0" indent="-4572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Covers </a:t>
              </a:r>
              <a:r>
                <a:rPr lang="en-GB" sz="32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two dimensions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 </a:t>
              </a:r>
              <a:r>
                <a:rPr lang="en-GB" sz="32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Standing Firm in Power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(resilience, leaders, resistance) and </a:t>
              </a:r>
              <a:r>
                <a:rPr lang="en-GB" sz="32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Standing Firm in Pride 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(identity, purpose, creativity, heritage).</a:t>
              </a:r>
              <a:endParaRPr/>
            </a:p>
            <a:p>
              <a:pPr marL="457200" marR="0" lvl="0" indent="-4572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Includes </a:t>
              </a:r>
              <a:r>
                <a:rPr lang="en-GB" sz="32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learning objectives, activities, discussion prompts</a:t>
              </a:r>
              <a:r>
                <a:rPr lang="en-GB" sz="3200" b="1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and reflection tasks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  <a:p>
              <a:pPr marL="457200" marR="0" lvl="0" indent="-4572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Highlights </a:t>
              </a:r>
              <a:r>
                <a:rPr lang="en-GB" sz="32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Black and diverse leaders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globally and locally (e.g., Mary Seacole, Rosa Parks, Nelson Mandela, Wangari Maathai, Chimamanda Ngozi Adichie).</a:t>
              </a:r>
              <a:endParaRPr/>
            </a:p>
            <a:p>
              <a:pPr marL="457200" marR="0" lvl="0" indent="-4572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Embeds </a:t>
              </a:r>
              <a:r>
                <a:rPr lang="en-GB" sz="32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values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steadfastness, perseverance, inner strength, vigilance and pride in identity.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3209731" y="634482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8001000" y="248089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4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esson Slides by Key Stages</a:t>
            </a:r>
            <a:endParaRPr sz="1600"/>
          </a:p>
        </p:txBody>
      </p:sp>
      <p:sp>
        <p:nvSpPr>
          <p:cNvPr id="94" name="Google Shape;94;p14"/>
          <p:cNvSpPr/>
          <p:nvPr/>
        </p:nvSpPr>
        <p:spPr>
          <a:xfrm>
            <a:off x="533400" y="1672292"/>
            <a:ext cx="6553200" cy="2362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0363200" y="1999952"/>
            <a:ext cx="6553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KS2  (Ages 7–9)</a:t>
            </a:r>
            <a:r>
              <a:rPr lang="en-GB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 </a:t>
            </a:r>
            <a:r>
              <a:rPr lang="en-GB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Perseverance &amp; Identity</a:t>
            </a: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Mandela timeline (visual).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Wangari Maathai activity: </a:t>
            </a:r>
            <a:r>
              <a:rPr lang="en-GB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Identity Shield</a:t>
            </a: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Discussion: “Why do we keep going when things are hard?”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10180325" y="1672292"/>
            <a:ext cx="6705600" cy="2362200"/>
          </a:xfrm>
          <a:prstGeom prst="roundRect">
            <a:avLst>
              <a:gd name="adj" fmla="val 16640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09600" y="1934463"/>
            <a:ext cx="6400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KS1 (Ages 5–7)</a:t>
            </a:r>
            <a:r>
              <a:rPr lang="en-GB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 </a:t>
            </a:r>
            <a:r>
              <a:rPr lang="en-GB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Inner Strength &amp; Courage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Story slides (Rosa Parks, Mary Seacole).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 slides (role play, pride posters).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 prompt: “I am strong when I…”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533400" y="4379380"/>
            <a:ext cx="6553200" cy="2362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685800" y="4599802"/>
            <a:ext cx="6400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KS2 (Ages 9–11)</a:t>
            </a:r>
            <a:r>
              <a:rPr lang="en-GB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 </a:t>
            </a:r>
            <a:r>
              <a:rPr lang="en-GB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Resistance &amp; Conviction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Extracts of Maya Angelou’s </a:t>
            </a:r>
            <a:r>
              <a:rPr lang="en-GB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Still I Rise</a:t>
            </a: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Harriet Tubman &amp; Marcus Rashford slides.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Poetry writing frame.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0180320" y="4400252"/>
            <a:ext cx="6705600" cy="2362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0210800" y="4590984"/>
            <a:ext cx="67635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KS3 (Ages 11–13)</a:t>
            </a:r>
            <a:r>
              <a:rPr lang="en-GB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 </a:t>
            </a:r>
            <a:r>
              <a:rPr lang="en-GB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Vigilance &amp; Steadfastness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MLK vs Malcolm X comparison chart.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Claudia Jones and Carnival slides.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Debate activity: “What do you stand firm for?”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533400" y="7201390"/>
            <a:ext cx="6553200" cy="2362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597499" y="7451375"/>
            <a:ext cx="7403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KS4 (Ages 14–16)</a:t>
            </a:r>
            <a:r>
              <a:rPr lang="en-GB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 </a:t>
            </a:r>
            <a:r>
              <a:rPr lang="en-GB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Purpose &amp; Perseverance</a:t>
            </a: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Angela Davis &amp; Mandela profiles.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Speech analysis template.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project guide: campaign poster/video.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10210800" y="7201390"/>
            <a:ext cx="6705600" cy="2362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0269965" y="7459538"/>
            <a:ext cx="67635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KS5 (Ages 16–18)</a:t>
            </a:r>
            <a:r>
              <a:rPr lang="en-GB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 </a:t>
            </a:r>
            <a:r>
              <a:rPr lang="en-GB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Identity &amp; Pride</a:t>
            </a:r>
            <a:endParaRPr sz="24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Chimamanda Ngozi Adichie: </a:t>
            </a:r>
            <a:r>
              <a:rPr lang="en-GB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Danger of a Single Story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Baldwin/Obama comparative analysis.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Creative showcase guide (poetry, film, art).</a:t>
            </a:r>
            <a:endParaRPr dirty="0"/>
          </a:p>
        </p:txBody>
      </p:sp>
      <p:sp>
        <p:nvSpPr>
          <p:cNvPr id="106" name="Google Shape;106;p14"/>
          <p:cNvSpPr txBox="1"/>
          <p:nvPr/>
        </p:nvSpPr>
        <p:spPr>
          <a:xfrm>
            <a:off x="13550" y="131333"/>
            <a:ext cx="4389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HISTORY MONTH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/>
        </p:nvSpPr>
        <p:spPr>
          <a:xfrm>
            <a:off x="7836242" y="223665"/>
            <a:ext cx="66158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Inner Strength and Courage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3550" y="131333"/>
            <a:ext cx="438908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HISTORY MONTH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5506866" y="131333"/>
            <a:ext cx="1981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Stage 1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(Ages 5–7)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15"/>
          <p:cNvGrpSpPr/>
          <p:nvPr/>
        </p:nvGrpSpPr>
        <p:grpSpPr>
          <a:xfrm>
            <a:off x="207264" y="1300190"/>
            <a:ext cx="17471136" cy="8855477"/>
            <a:chOff x="207264" y="1300190"/>
            <a:chExt cx="17471136" cy="8855477"/>
          </a:xfrm>
        </p:grpSpPr>
        <p:sp>
          <p:nvSpPr>
            <p:cNvPr id="115" name="Google Shape;115;p15"/>
            <p:cNvSpPr/>
            <p:nvPr/>
          </p:nvSpPr>
          <p:spPr>
            <a:xfrm>
              <a:off x="207264" y="1300190"/>
              <a:ext cx="6324600" cy="215075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7031736" y="1337448"/>
              <a:ext cx="7086600" cy="6978021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304800" y="1388839"/>
              <a:ext cx="6163056" cy="2062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Learning Objectives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 what it means to “</a:t>
              </a:r>
              <a:r>
                <a:rPr lang="en-GB" sz="24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Stand </a:t>
              </a:r>
              <a:r>
                <a:rPr lang="en-GB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lang="en-GB" sz="24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irm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” through stories of bravery.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Recognise that everyone has inner strength.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Celebrate role models who showed courage.</a:t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07264" y="3673025"/>
              <a:ext cx="6324600" cy="2126888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304800" y="3737810"/>
              <a:ext cx="6163056" cy="2062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Success Criteria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 what it means to “</a:t>
              </a:r>
              <a:r>
                <a:rPr lang="en-GB" sz="24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Stand </a:t>
              </a:r>
              <a:r>
                <a:rPr lang="en-GB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lang="en-GB" sz="24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irm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” through stories of bravery.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Recognise that everyone has inner strength.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Celebrate role models who showed courage.</a:t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39268" y="7168269"/>
              <a:ext cx="6324600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39268" y="8448007"/>
              <a:ext cx="6324600" cy="1676400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368808" y="7277778"/>
              <a:ext cx="6163056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Keywords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rave, Fair, Strong, Proud, Courage</a:t>
              </a:r>
              <a:endPara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320040" y="8462896"/>
              <a:ext cx="6163056" cy="1692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Cross-Curricular Links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History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Significant individuals (Rosa Parks, Mary Seacole). </a:t>
              </a: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PSHE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Self-identity, Fairness, Respect.   </a:t>
              </a: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Art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Pride Posters.</a:t>
              </a:r>
              <a:endParaRPr/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7494270" y="1553134"/>
              <a:ext cx="6324600" cy="667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AutoNum type="arabicPeriod"/>
              </a:pPr>
              <a:r>
                <a:rPr lang="en-GB" sz="28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Storytelling Circle</a:t>
              </a:r>
              <a:r>
                <a:rPr lang="en-GB" sz="28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– Read a simplified story of Rosa Parks refusing to give up her seat. </a:t>
              </a:r>
              <a:r>
                <a:rPr lang="en-GB" sz="2800" b="0" i="0" u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Discuss: </a:t>
              </a:r>
              <a:r>
                <a:rPr lang="en-GB" sz="28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“What does it mean to be brave even when it’s hard?”</a:t>
              </a:r>
              <a:endParaRPr/>
            </a:p>
            <a:p>
              <a:pPr marL="514350" marR="0" lvl="0" indent="-336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AutoNum type="arabicPeriod"/>
              </a:pPr>
              <a:r>
                <a:rPr lang="en-GB" sz="28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Role Play</a:t>
              </a:r>
              <a:r>
                <a:rPr lang="en-GB" sz="28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– Children act out small moments of “Standing </a:t>
              </a:r>
              <a:r>
                <a:rPr lang="en-GB"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lang="en-GB" sz="28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irm” (e.g., saying no to unfairness, helping a friend).</a:t>
              </a:r>
              <a:endParaRPr/>
            </a:p>
            <a:p>
              <a:pPr marL="514350" marR="0" lvl="0" indent="-336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AutoNum type="arabicPeriod"/>
              </a:pPr>
              <a:r>
                <a:rPr lang="en-GB" sz="28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Pride Poster</a:t>
              </a:r>
              <a:r>
                <a:rPr lang="en-GB" sz="28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– Each child draws a “Pride Portrait” of themselves standing strong like Rosa or Mary.</a:t>
              </a:r>
              <a:endParaRPr/>
            </a:p>
          </p:txBody>
        </p:sp>
        <p:pic>
          <p:nvPicPr>
            <p:cNvPr id="125" name="Google Shape;125;p15" descr="A person wearing glasses and a su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52320" y="1345380"/>
              <a:ext cx="2760130" cy="3538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5"/>
            <p:cNvSpPr txBox="1"/>
            <p:nvPr/>
          </p:nvSpPr>
          <p:spPr>
            <a:xfrm>
              <a:off x="14752320" y="4930325"/>
              <a:ext cx="27601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Rosa Parks (1913–2005)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" name="Google Shape;127;p15" descr="A close-up of a pers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b="17808"/>
            <a:stretch/>
          </p:blipFill>
          <p:spPr>
            <a:xfrm>
              <a:off x="14749272" y="5622973"/>
              <a:ext cx="2738794" cy="3538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5"/>
            <p:cNvSpPr/>
            <p:nvPr/>
          </p:nvSpPr>
          <p:spPr>
            <a:xfrm>
              <a:off x="228600" y="5906525"/>
              <a:ext cx="6324600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 Figures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 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Rosa Parks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Mary Seacole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14727936" y="9244686"/>
              <a:ext cx="295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Mary Seacole  (1805 - 1881)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7068312" y="8462896"/>
              <a:ext cx="6879336" cy="1661511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7365492" y="8644521"/>
              <a:ext cx="581710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Reflection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One thing I can do to show </a:t>
              </a:r>
              <a:r>
                <a:rPr lang="en-GB" sz="2400" b="0" i="1" u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strength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is…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One thing I am </a:t>
              </a:r>
              <a:r>
                <a:rPr lang="en-GB" sz="2400" b="0" i="1" u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proud 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 is…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/>
        </p:nvSpPr>
        <p:spPr>
          <a:xfrm>
            <a:off x="7836251" y="223675"/>
            <a:ext cx="7097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Perseverance and Identity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13550" y="131333"/>
            <a:ext cx="438908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HISTORY MONTH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15332825" y="131325"/>
            <a:ext cx="2941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Stage 2 </a:t>
            </a:r>
            <a:endParaRPr sz="3000" b="1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(Ages 7–9)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6"/>
          <p:cNvGrpSpPr/>
          <p:nvPr/>
        </p:nvGrpSpPr>
        <p:grpSpPr>
          <a:xfrm>
            <a:off x="207264" y="1300190"/>
            <a:ext cx="17869073" cy="8855477"/>
            <a:chOff x="207264" y="1300190"/>
            <a:chExt cx="17869073" cy="8855477"/>
          </a:xfrm>
        </p:grpSpPr>
        <p:sp>
          <p:nvSpPr>
            <p:cNvPr id="140" name="Google Shape;140;p16"/>
            <p:cNvSpPr/>
            <p:nvPr/>
          </p:nvSpPr>
          <p:spPr>
            <a:xfrm>
              <a:off x="207264" y="1300190"/>
              <a:ext cx="7158228" cy="215075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7836242" y="1300190"/>
              <a:ext cx="7086600" cy="6978021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6"/>
            <p:cNvSpPr txBox="1"/>
            <p:nvPr/>
          </p:nvSpPr>
          <p:spPr>
            <a:xfrm>
              <a:off x="304800" y="1388839"/>
              <a:ext cx="7189470" cy="2062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Learning Objectives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Explore how leaders kept going despite challenges.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 the meaning of identity and pride in who we are.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Link perseverance to personal goals.</a:t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207264" y="3673025"/>
              <a:ext cx="7158228" cy="2126888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323088" y="3677363"/>
              <a:ext cx="6700862" cy="2062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Success Criteria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describe what perseverance means.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explain how Mandela or Maathai showed strength.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design an identity shield to show my pride.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239268" y="7168269"/>
              <a:ext cx="7126224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239268" y="8448007"/>
              <a:ext cx="7126224" cy="1676400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288223" y="7277775"/>
              <a:ext cx="7984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Keywords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erseverance, Identity, Leader, Strength, Freedom.</a:t>
              </a:r>
              <a:endPara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320040" y="8462896"/>
              <a:ext cx="7045452" cy="1692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Cross-Curricular Links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History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Biographies of significant figures.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PSHE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Resilience, identity.  </a:t>
              </a: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Art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Identity Shield.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English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Storytelling and reflection writing.</a:t>
              </a:r>
              <a:endParaRPr/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8217242" y="1553706"/>
              <a:ext cx="6565558" cy="667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Timeline of Resilience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Mandela’s years in prison → freedom → presidency. Pupils build a visual timeline with key moments of “Standing Firm.”</a:t>
              </a:r>
              <a:endParaRPr/>
            </a:p>
            <a:p>
              <a:pPr marL="514350" marR="0" lvl="0" indent="-336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Identity Shields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Inspired by Wangari Maathai’s tree planting, students design shields with symbols of their identity and what gives them strength.</a:t>
              </a:r>
              <a:endParaRPr/>
            </a:p>
            <a:p>
              <a:pPr marL="514350" marR="0" lvl="0" indent="-336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Group Discussion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“Why is it important not to give up when things are difficult?”</a:t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28600" y="5906525"/>
              <a:ext cx="7136892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 Figures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 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Nelson Mandela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Wangari Maathai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(Kenyan environmentalist &amp; Nobel Prize winner)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7836242" y="8446958"/>
              <a:ext cx="6879336" cy="1661511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8217242" y="8647561"/>
              <a:ext cx="618455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Reflection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Write one sentence: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r>
                <a:rPr lang="en-GB" sz="2400" b="0" i="1" u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 can stand firm by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…”</a:t>
              </a:r>
              <a:endPara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16" descr="Free South Africa Cape Town photo and pictur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303842" y="1300190"/>
              <a:ext cx="2762250" cy="368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6"/>
            <p:cNvSpPr txBox="1"/>
            <p:nvPr/>
          </p:nvSpPr>
          <p:spPr>
            <a:xfrm>
              <a:off x="15303842" y="4991100"/>
              <a:ext cx="27601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Nelson Mandela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5" name="Google Shape;155;p16"/>
            <p:cNvPicPr preferRelativeResize="0"/>
            <p:nvPr/>
          </p:nvPicPr>
          <p:blipFill rotWithShape="1">
            <a:blip r:embed="rId4">
              <a:alphaModFix/>
            </a:blip>
            <a:srcRect t="9333"/>
            <a:stretch/>
          </p:blipFill>
          <p:spPr>
            <a:xfrm>
              <a:off x="15323986" y="5556139"/>
              <a:ext cx="2752351" cy="40249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6"/>
            <p:cNvSpPr txBox="1"/>
            <p:nvPr/>
          </p:nvSpPr>
          <p:spPr>
            <a:xfrm>
              <a:off x="15303842" y="9563100"/>
              <a:ext cx="27601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Wangari Maathai</a:t>
              </a:r>
              <a:r>
                <a:rPr lang="en-GB" sz="1800" b="1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/>
        </p:nvSpPr>
        <p:spPr>
          <a:xfrm>
            <a:off x="8143317" y="254477"/>
            <a:ext cx="6266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Resistance and Conviction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13550" y="131333"/>
            <a:ext cx="438908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HISTORY MONTH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5762725" y="131325"/>
            <a:ext cx="2149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GB" sz="30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ey Stage 2 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(Ages 9–11)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17"/>
          <p:cNvGrpSpPr/>
          <p:nvPr/>
        </p:nvGrpSpPr>
        <p:grpSpPr>
          <a:xfrm>
            <a:off x="152400" y="1300190"/>
            <a:ext cx="17335431" cy="8937042"/>
            <a:chOff x="152400" y="1300190"/>
            <a:chExt cx="17335431" cy="8937042"/>
          </a:xfrm>
        </p:grpSpPr>
        <p:sp>
          <p:nvSpPr>
            <p:cNvPr id="165" name="Google Shape;165;p17"/>
            <p:cNvSpPr/>
            <p:nvPr/>
          </p:nvSpPr>
          <p:spPr>
            <a:xfrm>
              <a:off x="207264" y="1300190"/>
              <a:ext cx="7158228" cy="215075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7836242" y="1300190"/>
              <a:ext cx="7086600" cy="6978021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304800" y="1388839"/>
              <a:ext cx="7060692" cy="2062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Learning Objectives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Explore how resistance can be peaceful and powerful.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Analyse the conviction behind leaders’ actions.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Connect pride with cultural heritage.</a:t>
              </a: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207264" y="3673025"/>
              <a:ext cx="7158228" cy="2126888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7"/>
            <p:cNvSpPr txBox="1"/>
            <p:nvPr/>
          </p:nvSpPr>
          <p:spPr>
            <a:xfrm>
              <a:off x="152400" y="3677363"/>
              <a:ext cx="7373112" cy="2062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Success Criteria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explain how Maya Angelou, Marcus Rashford, or Harriet Tubman stood firm.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write a verse showing how I “stand firm.”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research and share about my heritage or culture.</a:t>
              </a: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239268" y="7168269"/>
              <a:ext cx="7126224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239268" y="8448007"/>
              <a:ext cx="7126224" cy="1676400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368799" y="7277775"/>
              <a:ext cx="76890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Keywords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esistance, Conviction, Pride, Culture, Heritage.</a:t>
              </a:r>
              <a:endPara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7"/>
            <p:cNvSpPr txBox="1"/>
            <p:nvPr/>
          </p:nvSpPr>
          <p:spPr>
            <a:xfrm>
              <a:off x="320040" y="8462896"/>
              <a:ext cx="7045452" cy="1692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Cross-Curricular Links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English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Poetry (Still I Rise). </a:t>
              </a: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PSHE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Identity, Values, Resilience. </a:t>
              </a: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History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Civil Rights Movement.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Geography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Mapping heritage connections.</a:t>
              </a:r>
              <a:endParaRPr/>
            </a:p>
          </p:txBody>
        </p:sp>
        <p:sp>
          <p:nvSpPr>
            <p:cNvPr id="174" name="Google Shape;174;p17"/>
            <p:cNvSpPr txBox="1"/>
            <p:nvPr/>
          </p:nvSpPr>
          <p:spPr>
            <a:xfrm>
              <a:off x="8217242" y="1553706"/>
              <a:ext cx="6565558" cy="667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Poetry Exploration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Maya Angelou’s “Still I Rise” (child-friendly extracts). Pupils write their own short “</a:t>
              </a:r>
              <a:r>
                <a:rPr lang="en-GB" sz="28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Rise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” verse.</a:t>
              </a:r>
              <a:endParaRPr/>
            </a:p>
            <a:p>
              <a:pPr marL="514350" marR="0" lvl="0" indent="-336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Debate Role Play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Groups take roles of Harriet Tubman, Marcus Rashford, and a community leader. </a:t>
              </a:r>
              <a:r>
                <a:rPr lang="en-GB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Discuss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 </a:t>
              </a:r>
              <a:r>
                <a:rPr lang="en-GB" sz="28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“What do you stand firm for?”</a:t>
              </a:r>
              <a:endParaRPr/>
            </a:p>
            <a:p>
              <a:pPr marL="514350" marR="0" lvl="0" indent="-336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Pride in Heritage Map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Students research one aspect of African or Caribbean culture to present.</a:t>
              </a: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228600" y="5906525"/>
              <a:ext cx="7136892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 Figures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 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Maya Angelou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Harriet Tubman</a:t>
              </a: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Marcus Rashford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836242" y="8446958"/>
              <a:ext cx="6879336" cy="1661511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8217242" y="8647561"/>
              <a:ext cx="618455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Reflection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“The </a:t>
              </a:r>
              <a:r>
                <a:rPr lang="en-GB" sz="2400" b="0" i="1" u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strength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 admire most is…”</a:t>
              </a:r>
              <a:endPara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15298425" y="3783142"/>
              <a:ext cx="21621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Maya Angelou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7"/>
            <p:cNvSpPr txBox="1"/>
            <p:nvPr/>
          </p:nvSpPr>
          <p:spPr>
            <a:xfrm>
              <a:off x="15303842" y="9867900"/>
              <a:ext cx="19173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Marcus Rashford</a:t>
              </a:r>
              <a:r>
                <a:rPr lang="en-GB" sz="1800" b="1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0" name="Google Shape;180;p17"/>
            <p:cNvPicPr preferRelativeResize="0"/>
            <p:nvPr/>
          </p:nvPicPr>
          <p:blipFill rotWithShape="1">
            <a:blip r:embed="rId3">
              <a:alphaModFix/>
            </a:blip>
            <a:srcRect b="11848"/>
            <a:stretch/>
          </p:blipFill>
          <p:spPr>
            <a:xfrm>
              <a:off x="15366160" y="1300191"/>
              <a:ext cx="1855040" cy="2452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7"/>
            <p:cNvPicPr preferRelativeResize="0"/>
            <p:nvPr/>
          </p:nvPicPr>
          <p:blipFill rotWithShape="1">
            <a:blip r:embed="rId4">
              <a:alphaModFix/>
            </a:blip>
            <a:srcRect b="12966"/>
            <a:stretch/>
          </p:blipFill>
          <p:spPr>
            <a:xfrm>
              <a:off x="15361679" y="4146575"/>
              <a:ext cx="2126152" cy="2469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17"/>
            <p:cNvSpPr txBox="1"/>
            <p:nvPr/>
          </p:nvSpPr>
          <p:spPr>
            <a:xfrm>
              <a:off x="15292255" y="6629526"/>
              <a:ext cx="21621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Harriet Tubman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" name="Google Shape;183;p17" descr="A person in a red shir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b="9197"/>
            <a:stretch/>
          </p:blipFill>
          <p:spPr>
            <a:xfrm>
              <a:off x="15292255" y="6976639"/>
              <a:ext cx="2159000" cy="29406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/>
        </p:nvSpPr>
        <p:spPr>
          <a:xfrm>
            <a:off x="7836242" y="223665"/>
            <a:ext cx="665932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Vigilance and Steadfastness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13550" y="131333"/>
            <a:ext cx="438908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HISTORY MONTH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14922849" y="131325"/>
            <a:ext cx="2956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GB" sz="29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ey Stage 3 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(Ages 11 - 13)</a:t>
            </a:r>
            <a:endParaRPr sz="2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18"/>
          <p:cNvGrpSpPr/>
          <p:nvPr/>
        </p:nvGrpSpPr>
        <p:grpSpPr>
          <a:xfrm>
            <a:off x="152400" y="1300190"/>
            <a:ext cx="17727360" cy="8918266"/>
            <a:chOff x="152400" y="1300190"/>
            <a:chExt cx="17727360" cy="8918266"/>
          </a:xfrm>
        </p:grpSpPr>
        <p:sp>
          <p:nvSpPr>
            <p:cNvPr id="192" name="Google Shape;192;p18"/>
            <p:cNvSpPr/>
            <p:nvPr/>
          </p:nvSpPr>
          <p:spPr>
            <a:xfrm>
              <a:off x="207264" y="1300190"/>
              <a:ext cx="7158228" cy="215075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7836242" y="1300190"/>
              <a:ext cx="7086600" cy="6978021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8"/>
            <p:cNvSpPr txBox="1"/>
            <p:nvPr/>
          </p:nvSpPr>
          <p:spPr>
            <a:xfrm>
              <a:off x="304800" y="1530846"/>
              <a:ext cx="7060692" cy="1692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Learning Objectives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 vigilance as “keeping watch” for justice.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Study how communities unite in resistance.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Explore how Black leaders shaped global movements</a:t>
              </a: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207264" y="3673025"/>
              <a:ext cx="7158228" cy="2126888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8"/>
            <p:cNvSpPr txBox="1"/>
            <p:nvPr/>
          </p:nvSpPr>
          <p:spPr>
            <a:xfrm>
              <a:off x="152400" y="3677363"/>
              <a:ext cx="7158228" cy="2062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Success Criteria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compare MLK’s and Malcolm X’s approaches.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explain how Claudia Jones used culture to show pride.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create a “Celebration of Pride” banner </a:t>
              </a: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239268" y="7168269"/>
              <a:ext cx="7126224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239268" y="8448007"/>
              <a:ext cx="7126224" cy="1676400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8"/>
            <p:cNvSpPr txBox="1"/>
            <p:nvPr/>
          </p:nvSpPr>
          <p:spPr>
            <a:xfrm>
              <a:off x="304800" y="7062903"/>
              <a:ext cx="71583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Keywords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igilance, Steadfast, Resistance, Conviction, Community.</a:t>
              </a:r>
              <a:endPara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8"/>
            <p:cNvSpPr txBox="1"/>
            <p:nvPr/>
          </p:nvSpPr>
          <p:spPr>
            <a:xfrm>
              <a:off x="320040" y="8462896"/>
              <a:ext cx="7045452" cy="1692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Cross-Curricular Links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History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Civil Rights &amp; Black British history.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PSHE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Social justice, equality. </a:t>
              </a: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Art/Design</a:t>
              </a:r>
              <a:r>
                <a:rPr lang="en-GB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Carnival banners. </a:t>
              </a: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English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Speech and debate skills.</a:t>
              </a:r>
              <a:endParaRPr/>
            </a:p>
          </p:txBody>
        </p:sp>
        <p:sp>
          <p:nvSpPr>
            <p:cNvPr id="201" name="Google Shape;201;p18"/>
            <p:cNvSpPr txBox="1"/>
            <p:nvPr/>
          </p:nvSpPr>
          <p:spPr>
            <a:xfrm>
              <a:off x="8217242" y="1553706"/>
              <a:ext cx="6565558" cy="6247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Case Study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MLK’s “</a:t>
              </a:r>
              <a:r>
                <a:rPr lang="en-GB" sz="28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Have a Dream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” vs Malcolm X’s call for dignity.        Compare different ways of “standing firm.”</a:t>
              </a:r>
              <a:endParaRPr/>
            </a:p>
            <a:p>
              <a:pPr marL="514350" marR="0" lvl="0" indent="-336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Cultural Celebration Workshop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Claudia Jones and the origins of Carnival → pupils design a “Celebration of Pride” banner.</a:t>
              </a:r>
              <a:endParaRPr/>
            </a:p>
            <a:p>
              <a:pPr marL="514350" marR="0" lvl="0" indent="-336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What does </a:t>
              </a: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vigilance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look like in school or community life?</a:t>
              </a: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228600" y="5906525"/>
              <a:ext cx="7136892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 Figures</a:t>
              </a: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Martin Luther King Jr.(MLK)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Malcolm X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Claudia Jones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(founder of Notting Hill Carnival)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7836242" y="8446958"/>
              <a:ext cx="6879336" cy="1661511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8026742" y="8525685"/>
              <a:ext cx="6498336" cy="1508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Reflection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Journal entry: 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“If I saw injustice, I would stand firm by…”</a:t>
              </a:r>
              <a:endPara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8"/>
            <p:cNvSpPr txBox="1"/>
            <p:nvPr/>
          </p:nvSpPr>
          <p:spPr>
            <a:xfrm>
              <a:off x="15116465" y="3703109"/>
              <a:ext cx="27601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Martin Luther King Jr</a:t>
              </a:r>
              <a:r>
                <a:rPr lang="en-GB" sz="1800" b="1" i="0" u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15116465" y="6617377"/>
              <a:ext cx="27601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Malcolm X</a:t>
              </a:r>
              <a:r>
                <a:rPr lang="en-GB" sz="1800" b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7" name="Google Shape;207;p18"/>
            <p:cNvPicPr preferRelativeResize="0"/>
            <p:nvPr/>
          </p:nvPicPr>
          <p:blipFill rotWithShape="1">
            <a:blip r:embed="rId3">
              <a:alphaModFix/>
            </a:blip>
            <a:srcRect b="11606"/>
            <a:stretch/>
          </p:blipFill>
          <p:spPr>
            <a:xfrm>
              <a:off x="15163801" y="1300190"/>
              <a:ext cx="2514256" cy="2372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8" descr="Generated image"/>
            <p:cNvPicPr preferRelativeResize="0"/>
            <p:nvPr/>
          </p:nvPicPr>
          <p:blipFill rotWithShape="1">
            <a:blip r:embed="rId4">
              <a:alphaModFix/>
            </a:blip>
            <a:srcRect l="219" t="-265" r="49781" b="19590"/>
            <a:stretch/>
          </p:blipFill>
          <p:spPr>
            <a:xfrm>
              <a:off x="15163800" y="4043340"/>
              <a:ext cx="2427614" cy="2611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8" descr="Generated image"/>
            <p:cNvPicPr preferRelativeResize="0"/>
            <p:nvPr/>
          </p:nvPicPr>
          <p:blipFill rotWithShape="1">
            <a:blip r:embed="rId4">
              <a:alphaModFix/>
            </a:blip>
            <a:srcRect l="51481" b="13992"/>
            <a:stretch/>
          </p:blipFill>
          <p:spPr>
            <a:xfrm>
              <a:off x="15163799" y="6994858"/>
              <a:ext cx="2427615" cy="2868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8"/>
            <p:cNvSpPr txBox="1"/>
            <p:nvPr/>
          </p:nvSpPr>
          <p:spPr>
            <a:xfrm>
              <a:off x="15119630" y="9849124"/>
              <a:ext cx="27601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Claudia Jones</a:t>
              </a:r>
              <a:r>
                <a:rPr lang="en-GB" sz="1800" b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/>
          <p:nvPr/>
        </p:nvSpPr>
        <p:spPr>
          <a:xfrm>
            <a:off x="7836242" y="106859"/>
            <a:ext cx="92364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Perseverance, Resistance and Purpose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13550" y="131333"/>
            <a:ext cx="438908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HISTORY MONTH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15896753" y="657705"/>
            <a:ext cx="19828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Stage 4 </a:t>
            </a:r>
            <a:endParaRPr/>
          </a:p>
        </p:txBody>
      </p:sp>
      <p:grpSp>
        <p:nvGrpSpPr>
          <p:cNvPr id="218" name="Google Shape;218;p19"/>
          <p:cNvGrpSpPr/>
          <p:nvPr/>
        </p:nvGrpSpPr>
        <p:grpSpPr>
          <a:xfrm>
            <a:off x="152405" y="1300200"/>
            <a:ext cx="17727739" cy="8879951"/>
            <a:chOff x="152400" y="1300190"/>
            <a:chExt cx="16253543" cy="8879951"/>
          </a:xfrm>
        </p:grpSpPr>
        <p:sp>
          <p:nvSpPr>
            <p:cNvPr id="219" name="Google Shape;219;p19"/>
            <p:cNvSpPr/>
            <p:nvPr/>
          </p:nvSpPr>
          <p:spPr>
            <a:xfrm>
              <a:off x="207264" y="1300190"/>
              <a:ext cx="8250936" cy="215075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9319343" y="1300190"/>
              <a:ext cx="7086600" cy="6978021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9"/>
            <p:cNvSpPr txBox="1"/>
            <p:nvPr/>
          </p:nvSpPr>
          <p:spPr>
            <a:xfrm>
              <a:off x="338328" y="1315163"/>
              <a:ext cx="8119800" cy="16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Learning Objectives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Analyse historical and contemporary examples of perseverance.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 how purpose sustains resistance movements.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Reflect on personal and collective responsibility for justice.</a:t>
              </a: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207264" y="3673025"/>
              <a:ext cx="8250936" cy="2126888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9"/>
            <p:cNvSpPr txBox="1"/>
            <p:nvPr/>
          </p:nvSpPr>
          <p:spPr>
            <a:xfrm>
              <a:off x="152400" y="3677363"/>
              <a:ext cx="8250900" cy="16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Success Criteria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analyse key speeches for themes of power and pride.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explain how leaders like Angela and Mandela stood firm.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work with my peers to create a campaign on a modern issue.</a:t>
              </a: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239268" y="7168269"/>
              <a:ext cx="8218932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239268" y="8448007"/>
              <a:ext cx="8218932" cy="1676400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9"/>
            <p:cNvSpPr txBox="1"/>
            <p:nvPr/>
          </p:nvSpPr>
          <p:spPr>
            <a:xfrm>
              <a:off x="304800" y="7277778"/>
              <a:ext cx="82509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Keywords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erseverance, Purpose, Resistance, Activism, Equality.</a:t>
              </a:r>
              <a:endPara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9"/>
            <p:cNvSpPr txBox="1"/>
            <p:nvPr/>
          </p:nvSpPr>
          <p:spPr>
            <a:xfrm>
              <a:off x="320040" y="8462896"/>
              <a:ext cx="8083200" cy="16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Cross-Curricular Links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History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Civil Rights &amp; Black British history. </a:t>
              </a:r>
              <a: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English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Speech analysis, persuasive writing. </a:t>
              </a:r>
              <a: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History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Decolonisation, Civil Rights, Apartheid. </a:t>
              </a:r>
              <a: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PSHE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Citizenship, activism, values.</a:t>
              </a:r>
              <a:endParaRPr/>
            </a:p>
          </p:txBody>
        </p:sp>
        <p:sp>
          <p:nvSpPr>
            <p:cNvPr id="228" name="Google Shape;228;p19"/>
            <p:cNvSpPr txBox="1"/>
            <p:nvPr/>
          </p:nvSpPr>
          <p:spPr>
            <a:xfrm>
              <a:off x="9579896" y="1830277"/>
              <a:ext cx="6565500" cy="53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Speech Analysis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Excerpts from Angela Davis and Adichie. Students annotate for themes of pride, conviction, and resistance.</a:t>
              </a:r>
              <a:endParaRPr/>
            </a:p>
            <a:p>
              <a:pPr marL="514350" marR="0" lvl="0" indent="-336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Group Project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Create a campaign poster/video on a modern issue (equality, climate justice, education access).</a:t>
              </a:r>
              <a:endParaRPr/>
            </a:p>
            <a:p>
              <a:pPr marL="514350" marR="0" lvl="0" indent="-336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AutoNum type="arabicPeriod"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Debate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“</a:t>
              </a:r>
              <a:r>
                <a:rPr lang="en-GB" sz="28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 standing firm always peaceful?”</a:t>
              </a: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207264" y="5888531"/>
              <a:ext cx="8250936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 Figures</a:t>
              </a: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Nelson Mandela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Angela Davis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Kwame Nkrumah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Chimamanda Ngozi Adichie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9319343" y="8518630"/>
              <a:ext cx="6879336" cy="1661511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9"/>
            <p:cNvSpPr txBox="1"/>
            <p:nvPr/>
          </p:nvSpPr>
          <p:spPr>
            <a:xfrm>
              <a:off x="9509843" y="8718443"/>
              <a:ext cx="64983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Reflection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“The purpose that keeps me steady is…”</a:t>
              </a:r>
              <a:endParaRPr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/>
          <p:nvPr/>
        </p:nvSpPr>
        <p:spPr>
          <a:xfrm>
            <a:off x="7836242" y="106859"/>
            <a:ext cx="88737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Identity, Pride and Global Narratives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13550" y="131333"/>
            <a:ext cx="438908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HISTORY MONTH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"/>
          <p:cNvSpPr txBox="1"/>
          <p:nvPr/>
        </p:nvSpPr>
        <p:spPr>
          <a:xfrm>
            <a:off x="15461451" y="640110"/>
            <a:ext cx="19828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Stage 5 </a:t>
            </a:r>
            <a:endParaRPr dirty="0"/>
          </a:p>
        </p:txBody>
      </p:sp>
      <p:grpSp>
        <p:nvGrpSpPr>
          <p:cNvPr id="239" name="Google Shape;239;p20"/>
          <p:cNvGrpSpPr/>
          <p:nvPr/>
        </p:nvGrpSpPr>
        <p:grpSpPr>
          <a:xfrm>
            <a:off x="207264" y="1300190"/>
            <a:ext cx="16198679" cy="8879951"/>
            <a:chOff x="207264" y="1300190"/>
            <a:chExt cx="16198679" cy="8879951"/>
          </a:xfrm>
        </p:grpSpPr>
        <p:sp>
          <p:nvSpPr>
            <p:cNvPr id="240" name="Google Shape;240;p20"/>
            <p:cNvSpPr/>
            <p:nvPr/>
          </p:nvSpPr>
          <p:spPr>
            <a:xfrm>
              <a:off x="207264" y="1300190"/>
              <a:ext cx="8761394" cy="215075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9319343" y="1300190"/>
              <a:ext cx="7086600" cy="6978021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0"/>
            <p:cNvSpPr txBox="1"/>
            <p:nvPr/>
          </p:nvSpPr>
          <p:spPr>
            <a:xfrm>
              <a:off x="338328" y="1315163"/>
              <a:ext cx="8630400" cy="20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Learning Objectives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Critically examine how narratives of Black history shape identity.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Explore how pride empowers individuals and communities.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Analyse literature, art and speeches as expressions of standing firm.</a:t>
              </a: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207264" y="3543300"/>
              <a:ext cx="8761394" cy="2126888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0"/>
            <p:cNvSpPr txBox="1"/>
            <p:nvPr/>
          </p:nvSpPr>
          <p:spPr>
            <a:xfrm>
              <a:off x="260475" y="3486775"/>
              <a:ext cx="9249300" cy="20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Success Criteria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analyse texts by Adichie, Baldwin and Obama.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create a piece of writing, art or media that reflects my own “standing firm” story.</a:t>
              </a:r>
              <a:endParaRPr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can compare how different figures stand firm in power and pride.</a:t>
              </a: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239268" y="7168269"/>
              <a:ext cx="8729390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239268" y="8448007"/>
              <a:ext cx="8729390" cy="1676400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0"/>
            <p:cNvSpPr txBox="1"/>
            <p:nvPr/>
          </p:nvSpPr>
          <p:spPr>
            <a:xfrm>
              <a:off x="304800" y="7277778"/>
              <a:ext cx="86638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Keywords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dentity, Narrative, Resilience, Pride, Conviction.</a:t>
              </a:r>
              <a:endPara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0"/>
            <p:cNvSpPr txBox="1"/>
            <p:nvPr/>
          </p:nvSpPr>
          <p:spPr>
            <a:xfrm>
              <a:off x="320040" y="8462896"/>
              <a:ext cx="8083296" cy="1692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Cross-Curricular Links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English/Literature</a:t>
              </a:r>
              <a:r>
                <a:rPr lang="en-GB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Text study (Adichie, Baldwin). </a:t>
              </a: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History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Global Black leaders. </a:t>
              </a: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Art/Media</a:t>
              </a:r>
              <a:r>
                <a:rPr lang="en-GB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Creative showcase projects.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PSHE/Citizenship</a:t>
              </a:r>
              <a:r>
                <a:rPr lang="en-GB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Diversity, identity, empowerment.</a:t>
              </a:r>
              <a:endParaRPr/>
            </a:p>
          </p:txBody>
        </p:sp>
        <p:sp>
          <p:nvSpPr>
            <p:cNvPr id="249" name="Google Shape;249;p20"/>
            <p:cNvSpPr txBox="1"/>
            <p:nvPr/>
          </p:nvSpPr>
          <p:spPr>
            <a:xfrm>
              <a:off x="9743149" y="1404015"/>
              <a:ext cx="6565558" cy="6986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  <a:r>
                <a:rPr lang="en-GB" sz="3200" b="0" i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AutoNum type="arabicPeriod"/>
              </a:pPr>
              <a:r>
                <a:rPr lang="en-GB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Text Study</a:t>
              </a:r>
              <a:r>
                <a:rPr lang="en-GB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Adichie’s “The Danger of a Single Story.” Discussion: </a:t>
              </a:r>
              <a:r>
                <a:rPr lang="en-GB" sz="32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do stories shape identity and pride?</a:t>
              </a:r>
              <a:endParaRPr/>
            </a:p>
            <a:p>
              <a:pPr marL="514350" marR="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AutoNum type="arabicPeriod"/>
              </a:pPr>
              <a:r>
                <a:rPr lang="en-GB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Comparative Analysis</a:t>
              </a:r>
              <a:r>
                <a:rPr lang="en-GB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James Baldwin and Obama on racial identity and leadership.</a:t>
              </a:r>
              <a:endParaRPr/>
            </a:p>
            <a:p>
              <a:pPr marL="514350" marR="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0" indent="-514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AutoNum type="arabicPeriod"/>
              </a:pPr>
              <a:r>
                <a:rPr lang="en-GB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Creative Showcase</a:t>
              </a:r>
              <a:r>
                <a:rPr lang="en-GB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– Students create poetry, short film, or artwork exploring their own “Standing Firm” journey.</a:t>
              </a: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207264" y="5888531"/>
              <a:ext cx="8761394" cy="1155132"/>
            </a:xfrm>
            <a:prstGeom prst="rect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 Figures</a:t>
              </a: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Chimamanda Ngozi Adichie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James Baldwin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W.E.B. Du Bois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Barack Obama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Ngozi Okonjo-Iweala</a:t>
              </a: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9319343" y="8518630"/>
              <a:ext cx="6879336" cy="1661511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9509843" y="8718443"/>
              <a:ext cx="649833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sng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Reflection</a:t>
              </a:r>
              <a:r>
                <a:rPr lang="en-GB" sz="3200" b="0" i="0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Essay: </a:t>
              </a:r>
              <a:r>
                <a:rPr lang="en-GB" sz="2400" b="0" i="1" u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“How can identity and pride be sources of strength in facing today’s challenges?”</a:t>
              </a:r>
              <a:endParaRPr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1705</Words>
  <Application>Microsoft Macintosh PowerPoint</Application>
  <PresentationFormat>Custom</PresentationFormat>
  <Paragraphs>229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Oluwabunmi Owolabi</cp:lastModifiedBy>
  <cp:revision>1</cp:revision>
  <dcterms:modified xsi:type="dcterms:W3CDTF">2025-09-30T20:28:40Z</dcterms:modified>
</cp:coreProperties>
</file>