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>
      <p:cViewPr varScale="1">
        <p:scale>
          <a:sx n="81" d="100"/>
          <a:sy n="81" d="100"/>
        </p:scale>
        <p:origin x="200" y="4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 rot="5400000">
            <a:off x="5353050" y="-3295650"/>
            <a:ext cx="7581900" cy="17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17373600" cy="75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17373600" cy="75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dt" idx="10"/>
          </p:nvPr>
        </p:nvSpPr>
        <p:spPr>
          <a:xfrm>
            <a:off x="298580" y="959109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15087600" y="9591092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grpSp>
        <p:nvGrpSpPr>
          <p:cNvPr id="9" name="Google Shape;9;p1"/>
          <p:cNvGrpSpPr/>
          <p:nvPr/>
        </p:nvGrpSpPr>
        <p:grpSpPr>
          <a:xfrm>
            <a:off x="0" y="0"/>
            <a:ext cx="18288000" cy="1148079"/>
            <a:chOff x="0" y="0"/>
            <a:chExt cx="18288000" cy="1148079"/>
          </a:xfrm>
        </p:grpSpPr>
        <p:sp>
          <p:nvSpPr>
            <p:cNvPr id="10" name="Google Shape;10;p1"/>
            <p:cNvSpPr/>
            <p:nvPr/>
          </p:nvSpPr>
          <p:spPr>
            <a:xfrm>
              <a:off x="3581400" y="83038"/>
              <a:ext cx="7529362" cy="1065041"/>
            </a:xfrm>
            <a:custGeom>
              <a:avLst/>
              <a:gdLst/>
              <a:ahLst/>
              <a:cxnLst/>
              <a:rect l="l" t="t" r="r" b="b"/>
              <a:pathLst>
                <a:path w="10039149" h="1420054" extrusionOk="0">
                  <a:moveTo>
                    <a:pt x="0" y="0"/>
                  </a:moveTo>
                  <a:lnTo>
                    <a:pt x="10039149" y="0"/>
                  </a:lnTo>
                  <a:lnTo>
                    <a:pt x="10039149" y="1420054"/>
                  </a:lnTo>
                  <a:lnTo>
                    <a:pt x="0" y="142005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3">
                <a:alphaModFix/>
              </a:blip>
              <a:stretch>
                <a:fillRect t="-24485" b="-875315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0" y="0"/>
              <a:ext cx="4481127" cy="1148079"/>
            </a:xfrm>
            <a:custGeom>
              <a:avLst/>
              <a:gdLst/>
              <a:ahLst/>
              <a:cxnLst/>
              <a:rect l="l" t="t" r="r" b="b"/>
              <a:pathLst>
                <a:path w="5974836" h="1530772" extrusionOk="0">
                  <a:moveTo>
                    <a:pt x="0" y="0"/>
                  </a:moveTo>
                  <a:lnTo>
                    <a:pt x="5974836" y="0"/>
                  </a:lnTo>
                  <a:lnTo>
                    <a:pt x="5974836" y="1530772"/>
                  </a:lnTo>
                  <a:lnTo>
                    <a:pt x="0" y="153077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4">
                <a:alphaModFix/>
              </a:blip>
              <a:stretch>
                <a:fillRect t="-407946" r="-1007665" b="-5604529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7627700" y="0"/>
              <a:ext cx="10660300" cy="1148078"/>
            </a:xfrm>
            <a:custGeom>
              <a:avLst/>
              <a:gdLst/>
              <a:ahLst/>
              <a:cxnLst/>
              <a:rect l="l" t="t" r="r" b="b"/>
              <a:pathLst>
                <a:path w="14213733" h="1451186" extrusionOk="0">
                  <a:moveTo>
                    <a:pt x="0" y="0"/>
                  </a:moveTo>
                  <a:lnTo>
                    <a:pt x="14213733" y="0"/>
                  </a:lnTo>
                  <a:lnTo>
                    <a:pt x="14213733" y="1451186"/>
                  </a:lnTo>
                  <a:lnTo>
                    <a:pt x="0" y="145118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5">
                <a:alphaModFix/>
              </a:blip>
              <a:stretch>
                <a:fillRect l="-107210" t="-163834" b="-2606430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www.bbc.co.uk/teach/black-history-month-primary-and-secondary-resources/zjwf8xs" TargetMode="External"/><Relationship Id="rId7" Type="http://schemas.openxmlformats.org/officeDocument/2006/relationships/hyperlink" Target="https://www.bbc.co.uk/bitesize/topics/zjkj382/articles/zknmrj6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hyperlink" Target="https://www.ted.com/talks/chimamanda_ngozi_adichie_the_danger_of_a_single_story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/>
        </p:nvSpPr>
        <p:spPr>
          <a:xfrm>
            <a:off x="0" y="2605951"/>
            <a:ext cx="1097280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Black History Month 2025</a:t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1447800" y="3888507"/>
            <a:ext cx="9144000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Afrikindness - Africa Awareness Week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1447800" y="7353300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Theme:</a:t>
            </a:r>
            <a:r>
              <a:rPr lang="en-GB" sz="3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en-GB" sz="3200" b="0" i="1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Standing Firm in Power and Pride</a:t>
            </a:r>
            <a:b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Duration:</a:t>
            </a:r>
            <a:r>
              <a:rPr lang="en-GB" sz="32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60 minutes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2307" y="2247900"/>
            <a:ext cx="7300676" cy="73268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/>
        </p:nvSpPr>
        <p:spPr>
          <a:xfrm>
            <a:off x="1421625" y="2229700"/>
            <a:ext cx="15630900" cy="580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5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Objectives</a:t>
            </a:r>
            <a:endParaRPr sz="23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5207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lang="en-GB" sz="42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Understand the meaning of "Standing Firm in Power and Pride.”</a:t>
            </a:r>
            <a:endParaRPr sz="2400"/>
          </a:p>
          <a:p>
            <a:pPr marL="457200" marR="0" lvl="0" indent="-5207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lang="en-GB" sz="42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Explore the lives of Black leaders who showed resilience and inner strength.</a:t>
            </a:r>
            <a:endParaRPr sz="2400"/>
          </a:p>
          <a:p>
            <a:pPr marL="457200" marR="0" lvl="0" indent="-5207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lang="en-GB" sz="42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Reflect on how perseverance, identity, and purpose help us stand firm today.</a:t>
            </a:r>
            <a:endParaRPr sz="2400"/>
          </a:p>
          <a:p>
            <a:pPr marL="457200" marR="0" lvl="0" indent="-5207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Char char="•"/>
            </a:pPr>
            <a:r>
              <a:rPr lang="en-GB" sz="42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Create a group response (poster, diary entry, or role-play) showcasing understanding.</a:t>
            </a:r>
            <a:endParaRPr sz="2400"/>
          </a:p>
        </p:txBody>
      </p:sp>
      <p:sp>
        <p:nvSpPr>
          <p:cNvPr id="92" name="Google Shape;92;p14"/>
          <p:cNvSpPr txBox="1"/>
          <p:nvPr/>
        </p:nvSpPr>
        <p:spPr>
          <a:xfrm>
            <a:off x="8839200" y="266700"/>
            <a:ext cx="48768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/>
        </p:nvSpPr>
        <p:spPr>
          <a:xfrm>
            <a:off x="3209731" y="634482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1295400" y="1866900"/>
            <a:ext cx="6705600" cy="3962400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2136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1600200" y="2342733"/>
            <a:ext cx="6400800" cy="280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Keywords: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sng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Resilience</a:t>
            </a: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– trying again after difficulty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Steadfastness</a:t>
            </a: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– being steady and strong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Identity</a:t>
            </a: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– who you are, your culture and values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Pride</a:t>
            </a: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– feeling confident and valued in yourself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1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Conviction</a:t>
            </a: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– standing firm in your beliefs</a:t>
            </a:r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9409176" y="1866900"/>
            <a:ext cx="7278624" cy="3962400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2136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9637776" y="2165235"/>
            <a:ext cx="7050024" cy="3662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Success Criteria: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sng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can explain what it means to “stand firm.”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can describe how at least one Black leader stood firm in power.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can describe how at least one Black leader stood firm in pride.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GB" sz="24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can apply these ideas to my own life in a creative activity.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3427990" y="6562137"/>
            <a:ext cx="12272258" cy="280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Starter Activity (5 minutes)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sng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GB" sz="2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Show images of Nelson Mandela, Mary Seacole, and Chimamanda Ngozi Adichie.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GB" sz="2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Ask: Who are they? </a:t>
            </a:r>
            <a:r>
              <a:rPr lang="en-GB" sz="2800" b="0" i="1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do you think they might have stood for?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GB" sz="2800" i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Discuss how each person might have shown power and pride</a:t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3124200" y="6438900"/>
            <a:ext cx="12725400" cy="2971800"/>
          </a:xfrm>
          <a:prstGeom prst="snip2DiagRect">
            <a:avLst>
              <a:gd name="adj1" fmla="val 0"/>
              <a:gd name="adj2" fmla="val 16667"/>
            </a:avLst>
          </a:prstGeom>
          <a:noFill/>
          <a:ln w="25400" cap="flat" cmpd="sng">
            <a:solidFill>
              <a:srgbClr val="2136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15" descr="Stopwatch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95785" y="6562137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5"/>
          <p:cNvSpPr txBox="1"/>
          <p:nvPr/>
        </p:nvSpPr>
        <p:spPr>
          <a:xfrm>
            <a:off x="8839200" y="266700"/>
            <a:ext cx="4876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/>
        </p:nvSpPr>
        <p:spPr>
          <a:xfrm>
            <a:off x="533399" y="1551432"/>
            <a:ext cx="14317717" cy="7971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sng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Main Input (20 minutes)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sng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AutoNum type="arabicPeriod"/>
            </a:pPr>
            <a:r>
              <a:rPr lang="en-GB" sz="32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Storytelling</a:t>
            </a:r>
            <a:endParaRPr sz="3200" b="0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Share Mandela’s story of resilience and prison life.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Share Mary Seacole’s story of determination to help soldiers despite rejection.</a:t>
            </a:r>
            <a:endParaRPr dirty="0"/>
          </a:p>
          <a:p>
            <a:pPr marL="914400" marR="0" lvl="2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AutoNum type="arabicPeriod"/>
            </a:pPr>
            <a:r>
              <a:rPr lang="en-GB" sz="32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Standing Firm in Pride</a:t>
            </a:r>
            <a:endParaRPr sz="3200" b="0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Play a short clip from Chimamanda Ngozi Adichie’s TED talk: </a:t>
            </a:r>
            <a:r>
              <a:rPr lang="en-GB" sz="3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Danger of a Single Story</a:t>
            </a: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Discuss why it is important to be proud of one’s identity and story.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   Themes Discussion</a:t>
            </a:r>
            <a:endParaRPr sz="3200" b="0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Steadfastness</a:t>
            </a: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= never giving up (Mandela).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Resistance &amp; conviction </a:t>
            </a: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fighting for justice (Mary Seacole’s persistence).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Identity &amp; pride </a:t>
            </a:r>
            <a:r>
              <a:rPr lang="en-GB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celebrating who you are (Adichie).</a:t>
            </a:r>
            <a:endParaRPr dirty="0"/>
          </a:p>
        </p:txBody>
      </p:sp>
      <p:pic>
        <p:nvPicPr>
          <p:cNvPr id="111" name="Google Shape;111;p16" descr="Storytelling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13335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6" descr="Free South Africa Cape Town photo and pictur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94122" y="1333500"/>
            <a:ext cx="2286000" cy="30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6" descr="A close-up of a person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 b="17808"/>
          <a:stretch/>
        </p:blipFill>
        <p:spPr>
          <a:xfrm>
            <a:off x="15878943" y="4381500"/>
            <a:ext cx="2286000" cy="2953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/>
          <p:cNvPicPr preferRelativeResize="0"/>
          <p:nvPr/>
        </p:nvPicPr>
        <p:blipFill rotWithShape="1">
          <a:blip r:embed="rId6">
            <a:alphaModFix/>
          </a:blip>
          <a:srcRect r="8282"/>
          <a:stretch/>
        </p:blipFill>
        <p:spPr>
          <a:xfrm>
            <a:off x="15878943" y="7429500"/>
            <a:ext cx="2286000" cy="2723299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>
            <a:off x="8839200" y="266700"/>
            <a:ext cx="4876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/>
        </p:nvSpPr>
        <p:spPr>
          <a:xfrm>
            <a:off x="1066800" y="1866900"/>
            <a:ext cx="12877800" cy="6494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Group Activity (20 minutes):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i="0" u="sng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Split into groups:</a:t>
            </a:r>
            <a:endParaRPr/>
          </a:p>
          <a:p>
            <a:pPr marL="1828800" marR="0" lvl="3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Mandela Group:</a:t>
            </a:r>
            <a:r>
              <a:rPr lang="en-GB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Create a poster about resilience.</a:t>
            </a:r>
            <a:endParaRPr/>
          </a:p>
          <a:p>
            <a:pPr marL="1828800" marR="0" lvl="3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Seacole Group:</a:t>
            </a:r>
            <a:r>
              <a:rPr lang="en-GB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Write a diary entry imagining her voice.</a:t>
            </a:r>
            <a:endParaRPr/>
          </a:p>
          <a:p>
            <a:pPr marL="1828800" marR="0" lvl="3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Adichie Group:</a:t>
            </a:r>
            <a:r>
              <a:rPr lang="en-GB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Design a “single story” comic showing pride in identity.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Differentiation: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Provide sentence starters for less confident writers. Encourage drawing for EAL students.</a:t>
            </a:r>
            <a:endParaRPr/>
          </a:p>
        </p:txBody>
      </p:sp>
      <p:pic>
        <p:nvPicPr>
          <p:cNvPr id="121" name="Google Shape;121;p17" descr="Clipboard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24600" y="171450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7"/>
          <p:cNvSpPr txBox="1"/>
          <p:nvPr/>
        </p:nvSpPr>
        <p:spPr>
          <a:xfrm>
            <a:off x="8839200" y="266700"/>
            <a:ext cx="4876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 txBox="1"/>
          <p:nvPr/>
        </p:nvSpPr>
        <p:spPr>
          <a:xfrm>
            <a:off x="1143000" y="1608083"/>
            <a:ext cx="9940159" cy="3170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sng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Reflection / Plenary (10 minutes)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i="0" u="sng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Think-Pair-Share: </a:t>
            </a:r>
            <a:r>
              <a:rPr lang="en-GB" sz="3200" b="0" i="1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can we stand firm in our own lives?</a:t>
            </a:r>
            <a:endParaRPr sz="3200" b="0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Exit ticket</a:t>
            </a: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Write </a:t>
            </a:r>
            <a:r>
              <a:rPr lang="en-GB" sz="32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 word</a:t>
            </a: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about what “Standing Firm” means to you.</a:t>
            </a:r>
            <a:endParaRPr dirty="0"/>
          </a:p>
        </p:txBody>
      </p:sp>
      <p:sp>
        <p:nvSpPr>
          <p:cNvPr id="128" name="Google Shape;128;p18"/>
          <p:cNvSpPr txBox="1"/>
          <p:nvPr/>
        </p:nvSpPr>
        <p:spPr>
          <a:xfrm>
            <a:off x="11929241" y="1454320"/>
            <a:ext cx="5867400" cy="3662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sng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Cross-Curricular Links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r>
              <a:rPr lang="en-GB" sz="28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GB" sz="28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Writing diary entries, speeches, or poetry. </a:t>
            </a:r>
            <a:r>
              <a:rPr lang="en-GB" sz="2800" b="1" i="0" u="none" strike="noStrik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History</a:t>
            </a:r>
            <a:r>
              <a:rPr lang="en-GB" sz="2800" b="1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GB" sz="28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Exploring timelines of Black leaders. </a:t>
            </a:r>
            <a:r>
              <a:rPr lang="en-GB" sz="2800" b="1" i="0" u="none" strike="noStrik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PSHE:</a:t>
            </a:r>
            <a:r>
              <a:rPr lang="en-GB" sz="2800" b="0" i="0" u="none" strike="noStrik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GB" sz="28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Resilience, confidence, and equality.  </a:t>
            </a:r>
            <a:r>
              <a:rPr lang="en-GB" sz="2800" b="1" i="0" u="none" strike="noStrik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Art:</a:t>
            </a:r>
            <a:r>
              <a:rPr lang="en-GB" sz="2800" b="0" i="0" u="none" strike="noStrik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GB" sz="28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Posters or drawings of “Standing Firm.”</a:t>
            </a:r>
            <a:endParaRPr dirty="0"/>
          </a:p>
        </p:txBody>
      </p:sp>
      <p:sp>
        <p:nvSpPr>
          <p:cNvPr id="129" name="Google Shape;129;p18"/>
          <p:cNvSpPr/>
          <p:nvPr/>
        </p:nvSpPr>
        <p:spPr>
          <a:xfrm>
            <a:off x="838200" y="1333500"/>
            <a:ext cx="10439400" cy="3810000"/>
          </a:xfrm>
          <a:prstGeom prst="snip2DiagRect">
            <a:avLst>
              <a:gd name="adj1" fmla="val 0"/>
              <a:gd name="adj2" fmla="val 16667"/>
            </a:avLst>
          </a:prstGeom>
          <a:noFill/>
          <a:ln w="25400" cap="flat" cmpd="sng">
            <a:solidFill>
              <a:srgbClr val="2136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2050311" y="5544878"/>
            <a:ext cx="14187377" cy="3809999"/>
          </a:xfrm>
          <a:prstGeom prst="snip2DiagRect">
            <a:avLst>
              <a:gd name="adj1" fmla="val 0"/>
              <a:gd name="adj2" fmla="val 16667"/>
            </a:avLst>
          </a:prstGeom>
          <a:noFill/>
          <a:ln w="25400" cap="flat" cmpd="sng">
            <a:solidFill>
              <a:srgbClr val="2136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8"/>
          <p:cNvSpPr txBox="1"/>
          <p:nvPr/>
        </p:nvSpPr>
        <p:spPr>
          <a:xfrm>
            <a:off x="2998076" y="5518199"/>
            <a:ext cx="13830300" cy="372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u="sng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Teac</a:t>
            </a:r>
            <a:r>
              <a:rPr lang="en-GB" sz="3600" b="1" i="0" u="sng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 Notes (Guidance)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i="0" u="sng" strike="noStrik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Keep explanations age-appropriate. 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simple analogies (resilience = practising football until you score).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Encourage respectful discussion about fairness, justice, and identity.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Pause video clips for reflection questions.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Allow creative responses – not all need to be written.</a:t>
            </a:r>
            <a:endParaRPr dirty="0"/>
          </a:p>
        </p:txBody>
      </p:sp>
      <p:sp>
        <p:nvSpPr>
          <p:cNvPr id="132" name="Google Shape;132;p18"/>
          <p:cNvSpPr/>
          <p:nvPr/>
        </p:nvSpPr>
        <p:spPr>
          <a:xfrm>
            <a:off x="11582400" y="1333500"/>
            <a:ext cx="6096000" cy="3810000"/>
          </a:xfrm>
          <a:prstGeom prst="snip2SameRect">
            <a:avLst>
              <a:gd name="adj1" fmla="val 16667"/>
              <a:gd name="adj2" fmla="val 0"/>
            </a:avLst>
          </a:prstGeom>
          <a:noFill/>
          <a:ln w="25400" cap="flat" cmpd="sng">
            <a:solidFill>
              <a:srgbClr val="2136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 txBox="1"/>
          <p:nvPr/>
        </p:nvSpPr>
        <p:spPr>
          <a:xfrm>
            <a:off x="8839200" y="266700"/>
            <a:ext cx="4876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/>
          <p:nvPr/>
        </p:nvSpPr>
        <p:spPr>
          <a:xfrm>
            <a:off x="838200" y="1714500"/>
            <a:ext cx="15925800" cy="28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Standing Firm in Power: Key Leaders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Nelson Mandela </a:t>
            </a: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fought against apartheid, showed resilience in prison</a:t>
            </a:r>
            <a:endParaRPr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Mary Seacole </a:t>
            </a: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a nurse who helped soldiers during the Crimean War despite prejudice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Activity: Create a timeline or a short fact file of their achievements.</a:t>
            </a:r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838200" y="5740201"/>
            <a:ext cx="159258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Standing Firm in Pride: Global Figures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Chimamanda Ngozi Adichie </a:t>
            </a:r>
            <a:r>
              <a:rPr lang="en-GB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A Nigerian author who speaks about identity and culture</a:t>
            </a:r>
            <a:endParaRPr dirty="0"/>
          </a:p>
          <a:p>
            <a:pPr marL="1371600" marR="0" lvl="2" indent="-4572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Watch short clip</a:t>
            </a:r>
            <a:r>
              <a:rPr lang="en-GB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‘The Danger of a Single Story’ (TED Talk)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9"/>
          <p:cNvSpPr txBox="1"/>
          <p:nvPr/>
        </p:nvSpPr>
        <p:spPr>
          <a:xfrm>
            <a:off x="8839200" y="266700"/>
            <a:ext cx="4876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/>
        </p:nvSpPr>
        <p:spPr>
          <a:xfrm>
            <a:off x="1066800" y="1943100"/>
            <a:ext cx="16764000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End Quote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4000" b="0" i="1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"I am no longer accepting the things I cannot change. I am changing the things I cannot accept." – Angela Davis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i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0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Discussion Prompt: </a:t>
            </a:r>
            <a:r>
              <a:rPr lang="en-GB" sz="4000" b="0" i="1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can we use this idea in our own lives?</a:t>
            </a:r>
            <a:endParaRPr sz="4000" b="0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/>
        </p:nvSpPr>
        <p:spPr>
          <a:xfrm>
            <a:off x="685800" y="1564457"/>
            <a:ext cx="9144000" cy="1261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i="0" u="sng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Suggested Resources / Links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Google Shape;151;p2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5800" y="2533577"/>
            <a:ext cx="3479800" cy="1587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1"/>
          <p:cNvSpPr txBox="1"/>
          <p:nvPr/>
        </p:nvSpPr>
        <p:spPr>
          <a:xfrm>
            <a:off x="668079" y="4305300"/>
            <a:ext cx="4437321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https://www.bbc.co.uk/teach/black-history-month-primary-and-secondary-resources/zjwf8xs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1"/>
          <p:cNvSpPr txBox="1"/>
          <p:nvPr/>
        </p:nvSpPr>
        <p:spPr>
          <a:xfrm>
            <a:off x="7315202" y="4489966"/>
            <a:ext cx="5867400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https://www.ted.com/talks/chimamanda_ngozi_adichie_the_danger_of_a_single_story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p21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39265" y="2826341"/>
            <a:ext cx="3312686" cy="1558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1"/>
          <p:cNvSpPr txBox="1"/>
          <p:nvPr/>
        </p:nvSpPr>
        <p:spPr>
          <a:xfrm>
            <a:off x="685800" y="8230100"/>
            <a:ext cx="478840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https://www.bbc.co.uk/bitesize/topics/zjkj382/articles/zknmrj6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21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7400" y="6283171"/>
            <a:ext cx="3378200" cy="1587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1"/>
          <p:cNvSpPr txBox="1"/>
          <p:nvPr/>
        </p:nvSpPr>
        <p:spPr>
          <a:xfrm>
            <a:off x="8839200" y="266700"/>
            <a:ext cx="4876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KS2 Lesson Plan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718</Words>
  <Application>Microsoft Macintosh PowerPoint</Application>
  <PresentationFormat>Custom</PresentationFormat>
  <Paragraphs>96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Oluwabunmi Owolabi</cp:lastModifiedBy>
  <cp:revision>2</cp:revision>
  <dcterms:modified xsi:type="dcterms:W3CDTF">2025-09-30T19:56:54Z</dcterms:modified>
</cp:coreProperties>
</file>