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763b6d4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8763b6d40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5353050" y="-3295650"/>
            <a:ext cx="7581900" cy="17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173736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12.jpg"/><Relationship Id="rId3" Type="http://schemas.openxmlformats.org/officeDocument/2006/relationships/image" Target="../media/image14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457200" y="1600200"/>
            <a:ext cx="173736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" name="Google Shape;9;p1"/>
          <p:cNvGrpSpPr/>
          <p:nvPr/>
        </p:nvGrpSpPr>
        <p:grpSpPr>
          <a:xfrm>
            <a:off x="0" y="0"/>
            <a:ext cx="18288000" cy="1148079"/>
            <a:chOff x="0" y="0"/>
            <a:chExt cx="18288000" cy="1148079"/>
          </a:xfrm>
        </p:grpSpPr>
        <p:sp>
          <p:nvSpPr>
            <p:cNvPr id="10" name="Google Shape;10;p1"/>
            <p:cNvSpPr/>
            <p:nvPr/>
          </p:nvSpPr>
          <p:spPr>
            <a:xfrm>
              <a:off x="3581400" y="83038"/>
              <a:ext cx="7529362" cy="1065041"/>
            </a:xfrm>
            <a:custGeom>
              <a:rect b="b" l="l" r="r" t="t"/>
              <a:pathLst>
                <a:path extrusionOk="0" h="1420054" w="10039149">
                  <a:moveTo>
                    <a:pt x="0" y="0"/>
                  </a:moveTo>
                  <a:lnTo>
                    <a:pt x="10039149" y="0"/>
                  </a:lnTo>
                  <a:lnTo>
                    <a:pt x="10039149" y="1420054"/>
                  </a:lnTo>
                  <a:lnTo>
                    <a:pt x="0" y="14200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-875315" l="0" r="0" t="-2448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0"/>
              <a:ext cx="4481127" cy="1148079"/>
            </a:xfrm>
            <a:custGeom>
              <a:rect b="b" l="l" r="r" t="t"/>
              <a:pathLst>
                <a:path extrusionOk="0" h="1530772" w="5974836">
                  <a:moveTo>
                    <a:pt x="0" y="0"/>
                  </a:moveTo>
                  <a:lnTo>
                    <a:pt x="5974836" y="0"/>
                  </a:lnTo>
                  <a:lnTo>
                    <a:pt x="5974836" y="1530772"/>
                  </a:lnTo>
                  <a:lnTo>
                    <a:pt x="0" y="15307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5604529" l="0" r="-1007665" t="-40794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627700" y="0"/>
              <a:ext cx="10660300" cy="1148078"/>
            </a:xfrm>
            <a:custGeom>
              <a:rect b="b" l="l" r="r" t="t"/>
              <a:pathLst>
                <a:path extrusionOk="0" h="1451186" w="14213733">
                  <a:moveTo>
                    <a:pt x="0" y="0"/>
                  </a:moveTo>
                  <a:lnTo>
                    <a:pt x="14213733" y="0"/>
                  </a:lnTo>
                  <a:lnTo>
                    <a:pt x="14213733" y="1451186"/>
                  </a:lnTo>
                  <a:lnTo>
                    <a:pt x="0" y="14511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06430" l="-107210" r="0" t="-16383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6.jp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hyperlink" Target="https://www.ted.com/talks/chimamanda_adichie_the_danger_of_a_single_story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ed.com/talks/chimamanda_adichie_the_danger_of_a_single_story" TargetMode="External"/><Relationship Id="rId4" Type="http://schemas.openxmlformats.org/officeDocument/2006/relationships/hyperlink" Target="https://www.ted.com/talks/chimamanda_adichie_the_danger_of_a_single_story" TargetMode="External"/><Relationship Id="rId9" Type="http://schemas.openxmlformats.org/officeDocument/2006/relationships/hyperlink" Target="https://www.ted.com/talks/chimamanda_adichie_the_danger_of_a_single_story" TargetMode="External"/><Relationship Id="rId5" Type="http://schemas.openxmlformats.org/officeDocument/2006/relationships/hyperlink" Target="https://www.ted.com/talks/chimamanda_adichie_the_danger_of_a_single_story" TargetMode="External"/><Relationship Id="rId6" Type="http://schemas.openxmlformats.org/officeDocument/2006/relationships/hyperlink" Target="https://www.ted.com/talks/chimamanda_adichie_the_danger_of_a_single_story" TargetMode="External"/><Relationship Id="rId7" Type="http://schemas.openxmlformats.org/officeDocument/2006/relationships/hyperlink" Target="https://www.ted.com/talks/chimamanda_adichie_the_danger_of_a_single_story" TargetMode="External"/><Relationship Id="rId8" Type="http://schemas.openxmlformats.org/officeDocument/2006/relationships/hyperlink" Target="https://www.ted.com/talks/chimamanda_adichie_the_danger_of_a_single_stor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obelprize.org/prizes/peace/2004/maathai/lecture/" TargetMode="External"/><Relationship Id="rId4" Type="http://schemas.openxmlformats.org/officeDocument/2006/relationships/hyperlink" Target="https://www.nobelprize.org/prizes/peace/2004/maathai/lecture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www.youtube.com/watch?v=CRNciryImqg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www.youtube.com/watch?v=CRNciryImq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0" y="2605951"/>
            <a:ext cx="10972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History Month 2025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1447800" y="3888507"/>
            <a:ext cx="9144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Afrikindness - Africa Awareness Week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447800" y="7353300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Theme:</a:t>
            </a:r>
            <a:r>
              <a:rPr b="0" i="0" lang="en-GB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1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Standing Firm in Power and Pride</a:t>
            </a: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Duration:</a:t>
            </a:r>
            <a:r>
              <a:rPr b="0" i="0" lang="en-GB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b="0" i="0" lang="en-GB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minutes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2307" y="2247900"/>
            <a:ext cx="7300676" cy="732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838200" y="2628900"/>
            <a:ext cx="135636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what it means to stand firm in power and pride.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key Black leaders and their resilience.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how identity and pride empower individuals.</a:t>
            </a:r>
            <a:endParaRPr b="0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  <p:sp>
        <p:nvSpPr>
          <p:cNvPr id="93" name="Google Shape;93;p14"/>
          <p:cNvSpPr txBox="1"/>
          <p:nvPr/>
        </p:nvSpPr>
        <p:spPr>
          <a:xfrm>
            <a:off x="1066800" y="7036142"/>
            <a:ext cx="91440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Keywords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Resilience, Conviction, Pride, Identity, Empowerment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143000" y="1714500"/>
            <a:ext cx="9829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the end of this lesson: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define the theme </a:t>
            </a:r>
            <a:r>
              <a:rPr b="0" i="1" lang="en-GB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Standing Firm in Power and Pride</a:t>
            </a:r>
            <a:r>
              <a:rPr b="0" i="0" lang="en-GB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give examples of leaders who embodied resilience.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explain why these lessons are relevant today.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1791950" y="1757325"/>
            <a:ext cx="58866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Cross-Curricular Links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speech and text analysis. </a:t>
            </a: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civil rights and activism </a:t>
            </a: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Citizenship/PSHE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identity, justice, community.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poster or visual project</a:t>
            </a:r>
            <a:endParaRPr b="0" i="0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838200" y="1333500"/>
            <a:ext cx="10439400" cy="38100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2050311" y="5544878"/>
            <a:ext cx="14187300" cy="38100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2667000" y="5946075"/>
            <a:ext cx="103632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</a:t>
            </a: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 Notes (Guidance)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quotes to spark critical thinking.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respectful discussion around debates.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activities to group size and ability.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1582400" y="1333500"/>
            <a:ext cx="6096000" cy="3810000"/>
          </a:xfrm>
          <a:prstGeom prst="snip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3209731" y="63448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97948" y="4112950"/>
            <a:ext cx="6718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 am no longer accepting the things I cannot change. I am changing the things I cannot accept.”</a:t>
            </a: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(Angela Davis)</a:t>
            </a:r>
            <a:endParaRPr b="1" i="0" sz="3200" u="sng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opwatch with solid fill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3590" y="121767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  <p:sp>
        <p:nvSpPr>
          <p:cNvPr id="113" name="Google Shape;113;p16"/>
          <p:cNvSpPr txBox="1"/>
          <p:nvPr/>
        </p:nvSpPr>
        <p:spPr>
          <a:xfrm>
            <a:off x="690250" y="1320875"/>
            <a:ext cx="1451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Starter:</a:t>
            </a:r>
            <a:r>
              <a:rPr b="1" i="0" lang="en-GB" sz="4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GB" sz="4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Quotes Carousel. Project the following quotes </a:t>
            </a:r>
            <a:r>
              <a:rPr lang="en-GB" sz="4000"/>
              <a:t>…</a:t>
            </a:r>
            <a:endParaRPr b="1" i="0" sz="4000" u="sng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0636500" y="4113230"/>
            <a:ext cx="5956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 man who stands for nothing will fall for anything.”</a:t>
            </a: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(Malcolm X)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838200" y="3769913"/>
            <a:ext cx="6934200" cy="2907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0147800" y="3689850"/>
            <a:ext cx="6934200" cy="2907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838200" y="7052975"/>
            <a:ext cx="6934200" cy="3200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986096" y="7375625"/>
            <a:ext cx="6638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“The generation that destroys the environment is not the generation that pays the price. That is the problem.”</a:t>
            </a: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(Wangari Maathai)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421525" y="6892825"/>
            <a:ext cx="6934200" cy="3200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0636500" y="7129325"/>
            <a:ext cx="6934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“The single story creates stereotypes… and the problem with stereotypes is not that they are untrue, but that they are incomplete.”</a:t>
            </a: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(Chimamanda Adichie)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06850" y="2193575"/>
            <a:ext cx="1676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students: </a:t>
            </a:r>
            <a:r>
              <a:rPr b="0" i="1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“Who do you think said this?” </a:t>
            </a: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Give students a couple of minutes to discuss with a partner, or in small groups, what each quote means to them.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318450" y="2496000"/>
            <a:ext cx="118515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sng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Case Studies: Leaders Who Stood Firm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Angela Davis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conviction, justice, activism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Malcolm X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empowerment, identity, vigilance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Wangari Maathai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perseverance, environmental activism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Chimamanda Ngozi Adichie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storytelling, pride in identity</a:t>
            </a:r>
            <a:endParaRPr/>
          </a:p>
        </p:txBody>
      </p:sp>
      <p:pic>
        <p:nvPicPr>
          <p:cNvPr descr="Storytelling with solid fill" id="127" name="Google Shape;1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13335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  <p:pic>
        <p:nvPicPr>
          <p:cNvPr descr="Generated image" id="129" name="Google Shape;129;p17"/>
          <p:cNvPicPr preferRelativeResize="0"/>
          <p:nvPr/>
        </p:nvPicPr>
        <p:blipFill rotWithShape="1">
          <a:blip r:embed="rId4">
            <a:alphaModFix/>
          </a:blip>
          <a:srcRect b="19590" l="219" r="49781" t="-265"/>
          <a:stretch/>
        </p:blipFill>
        <p:spPr>
          <a:xfrm>
            <a:off x="12373555" y="2178442"/>
            <a:ext cx="2756501" cy="296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0" r="0" t="9333"/>
          <a:stretch/>
        </p:blipFill>
        <p:spPr>
          <a:xfrm>
            <a:off x="16101882" y="2178442"/>
            <a:ext cx="2027565" cy="296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6">
            <a:alphaModFix/>
          </a:blip>
          <a:srcRect b="0" l="0" r="8282" t="0"/>
          <a:stretch/>
        </p:blipFill>
        <p:spPr>
          <a:xfrm>
            <a:off x="12373555" y="5397664"/>
            <a:ext cx="2724547" cy="296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52186" y="5405638"/>
            <a:ext cx="2777261" cy="295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1066800" y="1866900"/>
            <a:ext cx="146304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Activity: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Themes: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Steadfastness and Resistance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Readiness and Vigilance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Perseverance and Inner Strength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and Identity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 Note:</a:t>
            </a: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Encourage students to link these qualities to the leaders above.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sng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ipboard outline"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7145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990600" y="1562100"/>
            <a:ext cx="16078200" cy="7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r>
              <a:rPr b="0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Chimamanda Ngozi Adichie – </a:t>
            </a:r>
            <a:r>
              <a:rPr b="0" i="1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Danger of a Single Story</a:t>
            </a:r>
            <a:br>
              <a:rPr b="0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sng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sng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sng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7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8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https://www.ted.com/talks/chimamanda_adichie_the_danger_of_a_single_story</a:t>
            </a:r>
            <a:endParaRPr b="0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b="0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b="0" i="1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Adichie show pride in her identity through storytelling?</a:t>
            </a:r>
            <a:endParaRPr b="0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9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86200" y="2705100"/>
            <a:ext cx="6553200" cy="3299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1257300" y="1563535"/>
            <a:ext cx="102108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Activity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 1: Debate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“Is it more important to stand firm in power or in pride?”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 2: Creative Task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Poster/Presentation – “How my chosen leader stood firm…”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1276793" y="6721467"/>
            <a:ext cx="109728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/ Plenary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sng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young people today stand firm in:</a:t>
            </a:r>
            <a:endParaRPr b="0" i="0" sz="3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Their school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Their community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Their future?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762000" y="1287638"/>
            <a:ext cx="11201400" cy="4953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62000" y="6516535"/>
            <a:ext cx="11201400" cy="3579965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8839200" y="266700"/>
            <a:ext cx="487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990600" y="15621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Suggested Resources: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990600" y="5524500"/>
            <a:ext cx="73205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https://www.nobelprize.org/prizes/peace/2004/maathai/lecture/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" y="2336800"/>
            <a:ext cx="38862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49002" y="2336800"/>
            <a:ext cx="4267200" cy="2810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10979890" y="5509111"/>
            <a:ext cx="55555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https://www.youtube.com/watch?v=CRNciryImqg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839200" y="266700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KS3 Lesson Plan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