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71" d="100"/>
          <a:sy n="71" d="100"/>
        </p:scale>
        <p:origin x="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7639089ef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87639089ef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87639089ef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87639089ef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 rot="5400000">
            <a:off x="5353050" y="-3295650"/>
            <a:ext cx="7581900" cy="17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3736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173736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298580" y="959109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15087600" y="959109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0" y="0"/>
            <a:ext cx="18288000" cy="1148079"/>
            <a:chOff x="0" y="0"/>
            <a:chExt cx="18288000" cy="1148079"/>
          </a:xfrm>
        </p:grpSpPr>
        <p:sp>
          <p:nvSpPr>
            <p:cNvPr id="10" name="Google Shape;10;p1"/>
            <p:cNvSpPr/>
            <p:nvPr/>
          </p:nvSpPr>
          <p:spPr>
            <a:xfrm>
              <a:off x="3581400" y="83038"/>
              <a:ext cx="7529362" cy="1065041"/>
            </a:xfrm>
            <a:custGeom>
              <a:avLst/>
              <a:gdLst/>
              <a:ahLst/>
              <a:cxnLst/>
              <a:rect l="l" t="t" r="r" b="b"/>
              <a:pathLst>
                <a:path w="10039149" h="1420054" extrusionOk="0">
                  <a:moveTo>
                    <a:pt x="0" y="0"/>
                  </a:moveTo>
                  <a:lnTo>
                    <a:pt x="10039149" y="0"/>
                  </a:lnTo>
                  <a:lnTo>
                    <a:pt x="10039149" y="1420054"/>
                  </a:lnTo>
                  <a:lnTo>
                    <a:pt x="0" y="14200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t="-24485" b="-875315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0" y="0"/>
              <a:ext cx="4481127" cy="1148079"/>
            </a:xfrm>
            <a:custGeom>
              <a:avLst/>
              <a:gdLst/>
              <a:ahLst/>
              <a:cxnLst/>
              <a:rect l="l" t="t" r="r" b="b"/>
              <a:pathLst>
                <a:path w="5974836" h="1530772" extrusionOk="0">
                  <a:moveTo>
                    <a:pt x="0" y="0"/>
                  </a:moveTo>
                  <a:lnTo>
                    <a:pt x="5974836" y="0"/>
                  </a:lnTo>
                  <a:lnTo>
                    <a:pt x="5974836" y="1530772"/>
                  </a:lnTo>
                  <a:lnTo>
                    <a:pt x="0" y="15307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t="-407946" r="-1007665" b="-560452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627700" y="0"/>
              <a:ext cx="10660300" cy="1148078"/>
            </a:xfrm>
            <a:custGeom>
              <a:avLst/>
              <a:gdLst/>
              <a:ahLst/>
              <a:cxnLst/>
              <a:rect l="l" t="t" r="r" b="b"/>
              <a:pathLst>
                <a:path w="14213733" h="1451186" extrusionOk="0">
                  <a:moveTo>
                    <a:pt x="0" y="0"/>
                  </a:moveTo>
                  <a:lnTo>
                    <a:pt x="14213733" y="0"/>
                  </a:lnTo>
                  <a:lnTo>
                    <a:pt x="14213733" y="1451186"/>
                  </a:lnTo>
                  <a:lnTo>
                    <a:pt x="0" y="14511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l="-107210" t="-163834" b="-260643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past.org/african-american-history/jones-claudia-1915-1964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CRNciryImq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chimamanda_ngozi_adichie_we_should_all_be_feminis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youtu.be/pPasIZ-TAZc?si=Rm0XbVJWg-jT9ney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/>
        </p:nvSpPr>
        <p:spPr>
          <a:xfrm>
            <a:off x="0" y="2605951"/>
            <a:ext cx="10972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Black History Month 2025</a:t>
            </a:r>
            <a:endParaRPr/>
          </a:p>
        </p:txBody>
      </p:sp>
      <p:sp>
        <p:nvSpPr>
          <p:cNvPr id="84" name="Google Shape;84;p13"/>
          <p:cNvSpPr txBox="1"/>
          <p:nvPr/>
        </p:nvSpPr>
        <p:spPr>
          <a:xfrm>
            <a:off x="1447800" y="3888507"/>
            <a:ext cx="9144000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Afrikindness - Africa Awareness Week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1447800" y="7353300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Theme:</a:t>
            </a:r>
            <a:r>
              <a:rPr lang="en-GB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32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Standing Firm in Power and Pride</a:t>
            </a:r>
            <a:b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Duration:</a:t>
            </a:r>
            <a:r>
              <a:rPr lang="en-GB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GB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GB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minutes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72307" y="2247900"/>
            <a:ext cx="7300676" cy="7326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990600" y="156210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Suggested Resources: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990600" y="5878443"/>
            <a:ext cx="73205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https://blackpast.org/african-american-history/jones-claudia-1915-1964/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49002" y="2336800"/>
            <a:ext cx="4267200" cy="2810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11049002" y="5878443"/>
            <a:ext cx="55555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https://www.youtube.com/watch?v=CRNciryImqg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8839200" y="266700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/>
          </a:p>
        </p:txBody>
      </p:sp>
      <p:sp>
        <p:nvSpPr>
          <p:cNvPr id="169" name="Google Shape;169;p22"/>
          <p:cNvSpPr txBox="1"/>
          <p:nvPr/>
        </p:nvSpPr>
        <p:spPr>
          <a:xfrm>
            <a:off x="11049002" y="5366377"/>
            <a:ext cx="13118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Malcolm X</a:t>
            </a:r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6423" y="2638115"/>
            <a:ext cx="4439452" cy="2810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838200" y="2628900"/>
            <a:ext cx="13563600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Critically evaluate the theme </a:t>
            </a:r>
            <a:r>
              <a:rPr lang="en-GB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Standing Firm in Power and Pride</a:t>
            </a: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 historical and contemporary figures who embody resilience.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Black history to current debates on justice, identity, and activism.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what it means for young people to embody these values today.</a:t>
            </a:r>
            <a:endParaRPr sz="32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8839200" y="266700"/>
            <a:ext cx="487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 sz="2200"/>
          </a:p>
        </p:txBody>
      </p:sp>
      <p:sp>
        <p:nvSpPr>
          <p:cNvPr id="93" name="Google Shape;93;p14"/>
          <p:cNvSpPr txBox="1"/>
          <p:nvPr/>
        </p:nvSpPr>
        <p:spPr>
          <a:xfrm>
            <a:off x="1066800" y="7036142"/>
            <a:ext cx="143256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Keywords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Resilience, Resistance, Empowerment, Conviction, Identity, Justice, Liberation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1143000" y="1530846"/>
            <a:ext cx="76962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Success Criteria: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the end of this lesson: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critically define the theme </a:t>
            </a:r>
            <a:r>
              <a:rPr lang="en-GB" sz="28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Standing Firm in Power and Pride</a:t>
            </a:r>
            <a:r>
              <a:rPr lang="en-GB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analyse the role of leaders in shaping Black history.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can evaluate how lessons from history apply to contemporary issues.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10065489" y="1665498"/>
            <a:ext cx="7612800" cy="38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Cross-Curricular Links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English Literature/Language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analysing rhetoric, speeches, and storytelling. </a:t>
            </a:r>
            <a:r>
              <a:rPr lang="en-GB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– civil rights, postcolonial movements, Black British history. </a:t>
            </a:r>
            <a:r>
              <a:rPr lang="en-GB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Citizenship/Politics 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activism, justice, democracy, inequality. </a:t>
            </a:r>
            <a:r>
              <a:rPr lang="en-GB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Religious Education (RE)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faith, ethics, and liberation theology. </a:t>
            </a:r>
            <a:r>
              <a:rPr lang="en-GB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 &amp; Media</a:t>
            </a:r>
            <a:r>
              <a:rPr lang="en-GB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protest art, campaign posters, music as resistance</a:t>
            </a:r>
            <a:endParaRPr sz="28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838200" y="1333499"/>
            <a:ext cx="8305800" cy="4367100"/>
          </a:xfrm>
          <a:prstGeom prst="snip2DiagRect">
            <a:avLst>
              <a:gd name="adj1" fmla="val 0"/>
              <a:gd name="adj2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872811" y="6032597"/>
            <a:ext cx="16805478" cy="3810000"/>
          </a:xfrm>
          <a:prstGeom prst="snip2DiagRect">
            <a:avLst>
              <a:gd name="adj1" fmla="val 0"/>
              <a:gd name="adj2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143000" y="6568011"/>
            <a:ext cx="16272189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u="sng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</a:t>
            </a:r>
            <a:r>
              <a:rPr lang="en-GB" sz="3600" b="1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 Notes (Guidance)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Ensure students engage with both historical and modern voices.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Highlight UK connections (e.g., Claudia Jones, Windrush generation, Black British activism).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GB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Adapt debate tasks to ability level – scaffold arguments if needed.</a:t>
            </a:r>
            <a:endParaRPr dirty="0"/>
          </a:p>
        </p:txBody>
      </p:sp>
      <p:sp>
        <p:nvSpPr>
          <p:cNvPr id="103" name="Google Shape;103;p15"/>
          <p:cNvSpPr/>
          <p:nvPr/>
        </p:nvSpPr>
        <p:spPr>
          <a:xfrm>
            <a:off x="9753600" y="1333500"/>
            <a:ext cx="7924800" cy="4367100"/>
          </a:xfrm>
          <a:prstGeom prst="snip2SameRect">
            <a:avLst>
              <a:gd name="adj1" fmla="val 16667"/>
              <a:gd name="adj2" fmla="val 0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8839200" y="266700"/>
            <a:ext cx="487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/>
        </p:nvSpPr>
        <p:spPr>
          <a:xfrm>
            <a:off x="3209731" y="63448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6" descr="Stopwatch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60465" y="117054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8839200" y="266700"/>
            <a:ext cx="487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 sz="2200"/>
          </a:p>
        </p:txBody>
      </p:sp>
      <p:sp>
        <p:nvSpPr>
          <p:cNvPr id="112" name="Google Shape;112;p16"/>
          <p:cNvSpPr txBox="1"/>
          <p:nvPr/>
        </p:nvSpPr>
        <p:spPr>
          <a:xfrm>
            <a:off x="1053599" y="1232425"/>
            <a:ext cx="5957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Starter:</a:t>
            </a:r>
            <a:r>
              <a:rPr lang="en-GB" sz="4000" b="1" i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  </a:t>
            </a:r>
            <a:r>
              <a:rPr lang="en-GB" sz="4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Visual Prompt</a:t>
            </a:r>
            <a:endParaRPr sz="4000" b="1" i="0" u="sng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2701150" y="5238889"/>
            <a:ext cx="12465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Ask: </a:t>
            </a:r>
            <a:r>
              <a:rPr lang="en-GB" sz="32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“What messages of power and pride do you see in this image?”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52175" y="2828700"/>
            <a:ext cx="17331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a powerful image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(e.g., Malcolm X speaking, Angela Davis at a rally, Marcus Rashford campaigning).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/>
        </p:nvSpPr>
        <p:spPr>
          <a:xfrm>
            <a:off x="390603" y="2750488"/>
            <a:ext cx="11982952" cy="59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u="sng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1" i="0" u="sng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Case Studies: Leaders Who Stood Firm</a:t>
            </a:r>
            <a:endParaRPr sz="19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9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Malcolm X</a:t>
            </a:r>
            <a:r>
              <a:rPr lang="en-GB" sz="39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radical empowerment, identity, resistance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9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Angela Davis</a:t>
            </a:r>
            <a:r>
              <a:rPr lang="en-GB" sz="39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conviction, prison abolition, women’s rights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9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Claudia Jones</a:t>
            </a:r>
            <a:r>
              <a:rPr lang="en-GB" sz="39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activism, founder of Notting Hill Carnival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39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Chimamanda Ngozi Adichie</a:t>
            </a:r>
            <a:r>
              <a:rPr lang="en-GB" sz="39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cultural pride, decolonising narratives</a:t>
            </a:r>
            <a:endParaRPr sz="2100" dirty="0"/>
          </a:p>
        </p:txBody>
      </p:sp>
      <p:pic>
        <p:nvPicPr>
          <p:cNvPr id="120" name="Google Shape;120;p17" descr="Storytelling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4065" y="172124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8839200" y="266700"/>
            <a:ext cx="487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 sz="2200"/>
          </a:p>
        </p:txBody>
      </p:sp>
      <p:pic>
        <p:nvPicPr>
          <p:cNvPr id="122" name="Google Shape;122;p17" descr="Generated image"/>
          <p:cNvPicPr preferRelativeResize="0"/>
          <p:nvPr/>
        </p:nvPicPr>
        <p:blipFill rotWithShape="1">
          <a:blip r:embed="rId4">
            <a:alphaModFix/>
          </a:blip>
          <a:srcRect l="219" t="-265" r="49781" b="19590"/>
          <a:stretch/>
        </p:blipFill>
        <p:spPr>
          <a:xfrm>
            <a:off x="12373555" y="2178442"/>
            <a:ext cx="2756501" cy="296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r="8282"/>
          <a:stretch/>
        </p:blipFill>
        <p:spPr>
          <a:xfrm>
            <a:off x="12373555" y="5397664"/>
            <a:ext cx="2724547" cy="296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352186" y="5405638"/>
            <a:ext cx="2777261" cy="2957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 descr="Generated image"/>
          <p:cNvPicPr preferRelativeResize="0"/>
          <p:nvPr/>
        </p:nvPicPr>
        <p:blipFill rotWithShape="1">
          <a:blip r:embed="rId4">
            <a:alphaModFix/>
          </a:blip>
          <a:srcRect l="51481" b="13992"/>
          <a:stretch/>
        </p:blipFill>
        <p:spPr>
          <a:xfrm>
            <a:off x="15527008" y="2226498"/>
            <a:ext cx="2468279" cy="2917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/>
        </p:nvSpPr>
        <p:spPr>
          <a:xfrm>
            <a:off x="622650" y="1717725"/>
            <a:ext cx="17042700" cy="6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Activity: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Themes</a:t>
            </a:r>
            <a:endParaRPr sz="21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Steadfastness and Resistance</a:t>
            </a:r>
            <a:r>
              <a:rPr lang="en-GB" sz="4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refusing to yield to oppression</a:t>
            </a:r>
            <a:endParaRPr sz="2200" dirty="0"/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Readiness and Vigilance</a:t>
            </a:r>
            <a:r>
              <a:rPr lang="en-GB" sz="4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awareness of injustice and standing guard</a:t>
            </a:r>
            <a:endParaRPr sz="2200" dirty="0"/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Perseverance and Inner Strength</a:t>
            </a:r>
            <a:r>
              <a:rPr lang="en-GB" sz="4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endurance in the face of setbacks</a:t>
            </a:r>
            <a:endParaRPr sz="2200" dirty="0"/>
          </a:p>
          <a:p>
            <a:pPr marL="457200" marR="0" lvl="0" indent="-508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Purpose and Identity</a:t>
            </a:r>
            <a:r>
              <a:rPr lang="en-GB" sz="4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– embracing culture, heritage, and self-definition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Teacher Note:</a:t>
            </a:r>
            <a:r>
              <a:rPr lang="en-GB" sz="35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Encourage students to link these qualities to the leaders above.</a:t>
            </a:r>
            <a:endParaRPr sz="1700" i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sng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8" descr="Clipboar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550" y="171772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8839200" y="266700"/>
            <a:ext cx="487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/>
        </p:nvSpPr>
        <p:spPr>
          <a:xfrm>
            <a:off x="8839200" y="266700"/>
            <a:ext cx="406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 sz="2200"/>
          </a:p>
        </p:txBody>
      </p:sp>
      <p:sp>
        <p:nvSpPr>
          <p:cNvPr id="138" name="Google Shape;138;p19"/>
          <p:cNvSpPr txBox="1"/>
          <p:nvPr/>
        </p:nvSpPr>
        <p:spPr>
          <a:xfrm>
            <a:off x="658125" y="1443175"/>
            <a:ext cx="8963100" cy="6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Activity: Video and Media Resource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sng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1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Angela Davis: Freedom Is a Constant Struggle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around </a:t>
            </a:r>
            <a:r>
              <a:rPr lang="en-GB" sz="2400" b="1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00:30 – 06:30</a:t>
            </a:r>
            <a:r>
              <a:rPr lang="en-GB" sz="24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(introduction and framing of “freedom as struggle”)</a:t>
            </a:r>
            <a:br>
              <a:rPr lang="en-GB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4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optionally another excerpt from </a:t>
            </a:r>
            <a:r>
              <a:rPr lang="en-GB" sz="2400" b="1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~20:00 – 25:00</a:t>
            </a:r>
            <a:r>
              <a:rPr lang="en-GB" sz="24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where she explores the interconnectedness of social justice struggles (race, gender, prison, etc.).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0400" y="2019300"/>
            <a:ext cx="5222772" cy="2679822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10688586" y="4776826"/>
            <a:ext cx="638021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Chimamanda Ngozi Adichie – </a:t>
            </a:r>
            <a:r>
              <a:rPr lang="en-GB" sz="20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Should All Be Feminists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0724028" y="7713702"/>
            <a:ext cx="69342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https://www.ted.com/talks/chimamanda_ngozi_adichie_we_should_all_be_feminists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658123" y="8254125"/>
            <a:ext cx="7643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https://youtu.be/pPasIZ-TAZc?si=Rm0XbVJWg-jT9ney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291" y="2134248"/>
            <a:ext cx="5222772" cy="26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3273677" y="9433000"/>
            <a:ext cx="14249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Discussion: </a:t>
            </a:r>
            <a:r>
              <a:rPr lang="en-GB" sz="3200" b="0" i="1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these leaders show resilience and pride in their convictions?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2144409" y="1307294"/>
            <a:ext cx="16268700" cy="62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Critical Thinking Task</a:t>
            </a:r>
            <a:endParaRPr sz="4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Task:</a:t>
            </a:r>
            <a:br>
              <a:rPr lang="en-GB" sz="4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analyse a speech (excerpt) from Malcolm X, Angela Davis, or Adichie.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Questions:</a:t>
            </a:r>
            <a:endParaRPr sz="4000" b="0" i="0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language shows conviction or resistance?</a:t>
            </a:r>
            <a:endParaRPr dirty="0"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they inspire empowerment in others?</a:t>
            </a:r>
            <a:endParaRPr dirty="0"/>
          </a:p>
          <a:p>
            <a:pPr marL="1028700" marR="0" lvl="1" indent="-571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GB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their messages still relevant today? Why?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639150" y="1207550"/>
            <a:ext cx="17303700" cy="5856638"/>
          </a:xfrm>
          <a:prstGeom prst="roundRect">
            <a:avLst>
              <a:gd name="adj" fmla="val 25314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8839200" y="266700"/>
            <a:ext cx="4876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 sz="2200"/>
          </a:p>
        </p:txBody>
      </p:sp>
      <p:sp>
        <p:nvSpPr>
          <p:cNvPr id="152" name="Google Shape;152;p20"/>
          <p:cNvSpPr txBox="1"/>
          <p:nvPr/>
        </p:nvSpPr>
        <p:spPr>
          <a:xfrm>
            <a:off x="2144409" y="7398288"/>
            <a:ext cx="12192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sng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Reflection / Plenary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1" u="none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0" i="1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does it mean for YOU to stand firm in power and pride?</a:t>
            </a:r>
            <a:br>
              <a:rPr lang="en-GB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3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write a short manifesto: “I will stand firm in…”</a:t>
            </a:r>
            <a:endParaRPr dirty="0"/>
          </a:p>
        </p:txBody>
      </p:sp>
      <p:sp>
        <p:nvSpPr>
          <p:cNvPr id="153" name="Google Shape;153;p20"/>
          <p:cNvSpPr/>
          <p:nvPr/>
        </p:nvSpPr>
        <p:spPr>
          <a:xfrm>
            <a:off x="1012602" y="7297038"/>
            <a:ext cx="16556796" cy="23883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1257300" y="1563535"/>
            <a:ext cx="16268700" cy="624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sng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Activity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Option 1: Structured Debate</a:t>
            </a:r>
            <a:br>
              <a:rPr lang="en-GB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“True power comes from unity, not resistance.” Discuss.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Option 2: Creative Task</a:t>
            </a:r>
            <a:br>
              <a:rPr lang="en-GB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40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Design a campaign (poster, video concept, speech) to inspire young people to “stand firm” in 2025.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8839200" y="266700"/>
            <a:ext cx="48768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KS4 Lesson Plan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697</Words>
  <Application>Microsoft Macintosh PowerPoint</Application>
  <PresentationFormat>Custom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Oluwabunmi Owolabi</cp:lastModifiedBy>
  <cp:revision>1</cp:revision>
  <dcterms:modified xsi:type="dcterms:W3CDTF">2025-09-30T20:21:03Z</dcterms:modified>
</cp:coreProperties>
</file>