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64" r:id="rId5"/>
    <p:sldId id="265" r:id="rId6"/>
    <p:sldId id="266" r:id="rId7"/>
    <p:sldId id="267" r:id="rId8"/>
    <p:sldId id="268" r:id="rId9"/>
    <p:sldId id="269" r:id="rId1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0"/>
  </p:normalViewPr>
  <p:slideViewPr>
    <p:cSldViewPr snapToGrid="0">
      <p:cViewPr varScale="1">
        <p:scale>
          <a:sx n="80" d="100"/>
          <a:sy n="80" d="100"/>
        </p:scale>
        <p:origin x="280" y="2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875d948d2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g3875d948d2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4650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0530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4059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1808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859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
        <p:cNvGrpSpPr/>
        <p:nvPr/>
      </p:nvGrpSpPr>
      <p:grpSpPr>
        <a:xfrm>
          <a:off x="0" y="0"/>
          <a:ext cx="0" cy="0"/>
          <a:chOff x="0" y="0"/>
          <a:chExt cx="0" cy="0"/>
        </a:xfrm>
      </p:grpSpPr>
      <p:sp>
        <p:nvSpPr>
          <p:cNvPr id="14" name="Google Shape;14;p2"/>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7"/>
        <p:cNvGrpSpPr/>
        <p:nvPr/>
      </p:nvGrpSpPr>
      <p:grpSpPr>
        <a:xfrm>
          <a:off x="0" y="0"/>
          <a:ext cx="0" cy="0"/>
          <a:chOff x="0" y="0"/>
          <a:chExt cx="0" cy="0"/>
        </a:xfrm>
      </p:grpSpPr>
      <p:sp>
        <p:nvSpPr>
          <p:cNvPr id="68" name="Google Shape;68;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9" name="Google Shape;69;p11"/>
          <p:cNvSpPr txBox="1">
            <a:spLocks noGrp="1"/>
          </p:cNvSpPr>
          <p:nvPr>
            <p:ph type="body" idx="1"/>
          </p:nvPr>
        </p:nvSpPr>
        <p:spPr>
          <a:xfrm rot="5400000">
            <a:off x="5353050" y="-3295650"/>
            <a:ext cx="7581900" cy="17373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0" name="Google Shape;70;p11"/>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Google Shape;75;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0" name="Google Shape;20;p3"/>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Google Shape;24;p4"/>
          <p:cNvSpPr txBox="1">
            <a:spLocks noGrp="1"/>
          </p:cNvSpPr>
          <p:nvPr>
            <p:ph type="body" idx="1"/>
          </p:nvPr>
        </p:nvSpPr>
        <p:spPr>
          <a:xfrm>
            <a:off x="457200" y="1600200"/>
            <a:ext cx="17373600" cy="75819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chemeClr val="dk1"/>
              </a:buClr>
              <a:buSzPts val="4000"/>
              <a:buFont typeface="Calibri"/>
              <a:buNone/>
              <a:defRPr sz="4000" b="1"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Google Shape;30;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1" name="Google Shape;31;p5"/>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9"/>
        <p:cNvGrpSpPr/>
        <p:nvPr/>
      </p:nvGrpSpPr>
      <p:grpSpPr>
        <a:xfrm>
          <a:off x="0" y="0"/>
          <a:ext cx="0" cy="0"/>
          <a:chOff x="0" y="0"/>
          <a:chExt cx="0" cy="0"/>
        </a:xfrm>
      </p:grpSpPr>
      <p:sp>
        <p:nvSpPr>
          <p:cNvPr id="40" name="Google Shape;4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2" name="Google Shape;42;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3" name="Google Shape;43;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4" name="Google Shape;44;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5" name="Google Shape;45;p7"/>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7"/>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8"/>
        <p:cNvGrpSpPr/>
        <p:nvPr/>
      </p:nvGrpSpPr>
      <p:grpSpPr>
        <a:xfrm>
          <a:off x="0" y="0"/>
          <a:ext cx="0" cy="0"/>
          <a:chOff x="0" y="0"/>
          <a:chExt cx="0" cy="0"/>
        </a:xfrm>
      </p:grpSpPr>
      <p:sp>
        <p:nvSpPr>
          <p:cNvPr id="49" name="Google Shape;49;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8"/>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8"/>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3"/>
        <p:cNvGrpSpPr/>
        <p:nvPr/>
      </p:nvGrpSpPr>
      <p:grpSpPr>
        <a:xfrm>
          <a:off x="0" y="0"/>
          <a:ext cx="0" cy="0"/>
          <a:chOff x="0" y="0"/>
          <a:chExt cx="0" cy="0"/>
        </a:xfrm>
      </p:grpSpPr>
      <p:sp>
        <p:nvSpPr>
          <p:cNvPr id="54" name="Google Shape;54;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5" name="Google Shape;55;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6" name="Google Shape;56;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7" name="Google Shape;57;p9"/>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9"/>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0"/>
        <p:cNvGrpSpPr/>
        <p:nvPr/>
      </p:nvGrpSpPr>
      <p:grpSpPr>
        <a:xfrm>
          <a:off x="0" y="0"/>
          <a:ext cx="0" cy="0"/>
          <a:chOff x="0" y="0"/>
          <a:chExt cx="0" cy="0"/>
        </a:xfrm>
      </p:grpSpPr>
      <p:sp>
        <p:nvSpPr>
          <p:cNvPr id="61" name="Google Shape;61;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10"/>
          <p:cNvSpPr>
            <a:spLocks noGrp="1"/>
          </p:cNvSpPr>
          <p:nvPr>
            <p:ph type="pic" idx="2"/>
          </p:nvPr>
        </p:nvSpPr>
        <p:spPr>
          <a:xfrm>
            <a:off x="1792288" y="612775"/>
            <a:ext cx="5486400" cy="4114800"/>
          </a:xfrm>
          <a:prstGeom prst="rect">
            <a:avLst/>
          </a:prstGeom>
          <a:noFill/>
          <a:ln>
            <a:noFill/>
          </a:ln>
        </p:spPr>
      </p:sp>
      <p:sp>
        <p:nvSpPr>
          <p:cNvPr id="63" name="Google Shape;63;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4" name="Google Shape;64;p10"/>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0"/>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457200" y="1600200"/>
            <a:ext cx="17373600" cy="7581900"/>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 name="Google Shape;7;p1"/>
          <p:cNvSpPr txBox="1">
            <a:spLocks noGrp="1"/>
          </p:cNvSpPr>
          <p:nvPr>
            <p:ph type="dt" idx="10"/>
          </p:nvPr>
        </p:nvSpPr>
        <p:spPr>
          <a:xfrm>
            <a:off x="298580" y="9591091"/>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ftr" idx="11"/>
          </p:nvPr>
        </p:nvSpPr>
        <p:spPr>
          <a:xfrm>
            <a:off x="15087600" y="9591092"/>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grpSp>
        <p:nvGrpSpPr>
          <p:cNvPr id="9" name="Google Shape;9;p1"/>
          <p:cNvGrpSpPr/>
          <p:nvPr/>
        </p:nvGrpSpPr>
        <p:grpSpPr>
          <a:xfrm>
            <a:off x="0" y="0"/>
            <a:ext cx="18288000" cy="1148079"/>
            <a:chOff x="0" y="0"/>
            <a:chExt cx="18288000" cy="1148079"/>
          </a:xfrm>
        </p:grpSpPr>
        <p:sp>
          <p:nvSpPr>
            <p:cNvPr id="10" name="Google Shape;10;p1"/>
            <p:cNvSpPr/>
            <p:nvPr/>
          </p:nvSpPr>
          <p:spPr>
            <a:xfrm>
              <a:off x="3581400" y="83038"/>
              <a:ext cx="7529362" cy="1065041"/>
            </a:xfrm>
            <a:custGeom>
              <a:avLst/>
              <a:gdLst/>
              <a:ahLst/>
              <a:cxnLst/>
              <a:rect l="l" t="t" r="r" b="b"/>
              <a:pathLst>
                <a:path w="10039149" h="1420054" extrusionOk="0">
                  <a:moveTo>
                    <a:pt x="0" y="0"/>
                  </a:moveTo>
                  <a:lnTo>
                    <a:pt x="10039149" y="0"/>
                  </a:lnTo>
                  <a:lnTo>
                    <a:pt x="10039149" y="1420054"/>
                  </a:lnTo>
                  <a:lnTo>
                    <a:pt x="0" y="1420054"/>
                  </a:lnTo>
                  <a:lnTo>
                    <a:pt x="0" y="0"/>
                  </a:lnTo>
                  <a:close/>
                </a:path>
              </a:pathLst>
            </a:custGeom>
            <a:blipFill rotWithShape="1">
              <a:blip r:embed="rId13">
                <a:alphaModFix/>
              </a:blip>
              <a:stretch>
                <a:fillRect t="-24485" b="-87531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 name="Google Shape;11;p1"/>
            <p:cNvSpPr/>
            <p:nvPr/>
          </p:nvSpPr>
          <p:spPr>
            <a:xfrm>
              <a:off x="0" y="0"/>
              <a:ext cx="4481127" cy="1148079"/>
            </a:xfrm>
            <a:custGeom>
              <a:avLst/>
              <a:gdLst/>
              <a:ahLst/>
              <a:cxnLst/>
              <a:rect l="l" t="t" r="r" b="b"/>
              <a:pathLst>
                <a:path w="5974836" h="1530772" extrusionOk="0">
                  <a:moveTo>
                    <a:pt x="0" y="0"/>
                  </a:moveTo>
                  <a:lnTo>
                    <a:pt x="5974836" y="0"/>
                  </a:lnTo>
                  <a:lnTo>
                    <a:pt x="5974836" y="1530772"/>
                  </a:lnTo>
                  <a:lnTo>
                    <a:pt x="0" y="1530772"/>
                  </a:lnTo>
                  <a:lnTo>
                    <a:pt x="0" y="0"/>
                  </a:lnTo>
                  <a:close/>
                </a:path>
              </a:pathLst>
            </a:custGeom>
            <a:blipFill rotWithShape="1">
              <a:blip r:embed="rId14">
                <a:alphaModFix/>
              </a:blip>
              <a:stretch>
                <a:fillRect t="-407946" r="-1007665" b="-5604529"/>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 name="Google Shape;12;p1"/>
            <p:cNvSpPr/>
            <p:nvPr/>
          </p:nvSpPr>
          <p:spPr>
            <a:xfrm>
              <a:off x="7627700" y="0"/>
              <a:ext cx="10660300" cy="1148078"/>
            </a:xfrm>
            <a:custGeom>
              <a:avLst/>
              <a:gdLst/>
              <a:ahLst/>
              <a:cxnLst/>
              <a:rect l="l" t="t" r="r" b="b"/>
              <a:pathLst>
                <a:path w="14213733" h="1451186" extrusionOk="0">
                  <a:moveTo>
                    <a:pt x="0" y="0"/>
                  </a:moveTo>
                  <a:lnTo>
                    <a:pt x="14213733" y="0"/>
                  </a:lnTo>
                  <a:lnTo>
                    <a:pt x="14213733" y="1451186"/>
                  </a:lnTo>
                  <a:lnTo>
                    <a:pt x="0" y="1451186"/>
                  </a:lnTo>
                  <a:lnTo>
                    <a:pt x="0" y="0"/>
                  </a:lnTo>
                  <a:close/>
                </a:path>
              </a:pathLst>
            </a:custGeom>
            <a:blipFill rotWithShape="1">
              <a:blip r:embed="rId15">
                <a:alphaModFix/>
              </a:blip>
              <a:stretch>
                <a:fillRect l="-107210" t="-163834" b="-260643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3"/>
          <p:cNvSpPr txBox="1"/>
          <p:nvPr/>
        </p:nvSpPr>
        <p:spPr>
          <a:xfrm>
            <a:off x="0" y="225500"/>
            <a:ext cx="438908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p:txBody>
      </p:sp>
      <p:sp>
        <p:nvSpPr>
          <p:cNvPr id="84" name="Google Shape;84;p13"/>
          <p:cNvSpPr txBox="1"/>
          <p:nvPr/>
        </p:nvSpPr>
        <p:spPr>
          <a:xfrm>
            <a:off x="8859476" y="225500"/>
            <a:ext cx="5859300" cy="6003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300" b="1">
                <a:solidFill>
                  <a:schemeClr val="lt1"/>
                </a:solidFill>
                <a:latin typeface="Calibri"/>
                <a:ea typeface="Calibri"/>
                <a:cs typeface="Calibri"/>
                <a:sym typeface="Calibri"/>
              </a:rPr>
              <a:t>AFRICA AWARENESS WEEK</a:t>
            </a:r>
            <a:r>
              <a:rPr lang="en-GB" sz="3200" b="1">
                <a:solidFill>
                  <a:schemeClr val="lt1"/>
                </a:solidFill>
                <a:latin typeface="Calibri"/>
                <a:ea typeface="Calibri"/>
                <a:cs typeface="Calibri"/>
                <a:sym typeface="Calibri"/>
              </a:rPr>
              <a:t> </a:t>
            </a:r>
            <a:endParaRPr sz="3200" b="1">
              <a:solidFill>
                <a:schemeClr val="lt1"/>
              </a:solidFill>
              <a:latin typeface="Calibri"/>
              <a:ea typeface="Calibri"/>
              <a:cs typeface="Calibri"/>
              <a:sym typeface="Calibri"/>
            </a:endParaRPr>
          </a:p>
        </p:txBody>
      </p:sp>
      <p:grpSp>
        <p:nvGrpSpPr>
          <p:cNvPr id="85" name="Google Shape;85;p13"/>
          <p:cNvGrpSpPr/>
          <p:nvPr/>
        </p:nvGrpSpPr>
        <p:grpSpPr>
          <a:xfrm>
            <a:off x="457200" y="1333500"/>
            <a:ext cx="17373600" cy="4839676"/>
            <a:chOff x="457200" y="1333500"/>
            <a:chExt cx="17373600" cy="4839676"/>
          </a:xfrm>
        </p:grpSpPr>
        <p:sp>
          <p:nvSpPr>
            <p:cNvPr id="86" name="Google Shape;86;p13"/>
            <p:cNvSpPr txBox="1"/>
            <p:nvPr/>
          </p:nvSpPr>
          <p:spPr>
            <a:xfrm>
              <a:off x="457200" y="1333500"/>
              <a:ext cx="17373600"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i="0" u="none" strike="noStrike" dirty="0">
                  <a:solidFill>
                    <a:srgbClr val="000000"/>
                  </a:solidFill>
                  <a:latin typeface="Calibri"/>
                  <a:ea typeface="Calibri"/>
                  <a:cs typeface="Calibri"/>
                  <a:sym typeface="Calibri"/>
                </a:rPr>
                <a:t>2025 Black History Month UK theme – “Standing Firm in Power and Pride”</a:t>
              </a:r>
              <a:r>
                <a:rPr lang="en-GB" sz="4000" b="0" i="0" u="none" strike="noStrike" dirty="0">
                  <a:solidFill>
                    <a:srgbClr val="000000"/>
                  </a:solidFill>
                  <a:latin typeface="Arial"/>
                  <a:ea typeface="Arial"/>
                  <a:cs typeface="Arial"/>
                  <a:sym typeface="Arial"/>
                </a:rPr>
                <a:t> and Afrikindness’ </a:t>
              </a:r>
              <a:r>
                <a:rPr lang="en-GB" sz="4000" b="1" i="0" u="none" strike="noStrike" dirty="0">
                  <a:solidFill>
                    <a:srgbClr val="000000"/>
                  </a:solidFill>
                  <a:latin typeface="Calibri"/>
                  <a:ea typeface="Calibri"/>
                  <a:cs typeface="Calibri"/>
                  <a:sym typeface="Calibri"/>
                </a:rPr>
                <a:t>Africa Awareness Week model</a:t>
              </a:r>
              <a:r>
                <a:rPr lang="en-GB" sz="4000" b="0" i="0" u="none" strike="noStrike" dirty="0">
                  <a:solidFill>
                    <a:srgbClr val="000000"/>
                  </a:solidFill>
                  <a:latin typeface="Arial"/>
                  <a:ea typeface="Arial"/>
                  <a:cs typeface="Arial"/>
                  <a:sym typeface="Arial"/>
                </a:rPr>
                <a:t>.</a:t>
              </a:r>
              <a:endParaRPr sz="4000" dirty="0">
                <a:solidFill>
                  <a:schemeClr val="dk1"/>
                </a:solidFill>
                <a:latin typeface="Calibri"/>
                <a:ea typeface="Calibri"/>
                <a:cs typeface="Calibri"/>
                <a:sym typeface="Calibri"/>
              </a:endParaRPr>
            </a:p>
          </p:txBody>
        </p:sp>
        <p:sp>
          <p:nvSpPr>
            <p:cNvPr id="87" name="Google Shape;87;p13"/>
            <p:cNvSpPr txBox="1"/>
            <p:nvPr/>
          </p:nvSpPr>
          <p:spPr>
            <a:xfrm>
              <a:off x="609600" y="3187784"/>
              <a:ext cx="16764000" cy="298539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0" i="0" u="none" strike="noStrike" dirty="0">
                  <a:solidFill>
                    <a:srgbClr val="000000"/>
                  </a:solidFill>
                  <a:latin typeface="Calibri"/>
                  <a:ea typeface="Calibri"/>
                  <a:cs typeface="Calibri"/>
                  <a:sym typeface="Calibri"/>
                </a:rPr>
                <a:t>Each plan:</a:t>
              </a:r>
              <a:endParaRPr dirty="0"/>
            </a:p>
            <a:p>
              <a:pPr marL="0" marR="0" lvl="0" indent="0" algn="l" rtl="0">
                <a:spcBef>
                  <a:spcPts val="0"/>
                </a:spcBef>
                <a:spcAft>
                  <a:spcPts val="0"/>
                </a:spcAft>
                <a:buNone/>
              </a:pPr>
              <a:endParaRPr sz="2800" b="0" i="0" u="none" strike="noStrike" dirty="0">
                <a:solidFill>
                  <a:srgbClr val="000000"/>
                </a:solidFill>
                <a:latin typeface="Calibri"/>
                <a:ea typeface="Calibri"/>
                <a:cs typeface="Calibri"/>
                <a:sym typeface="Calibri"/>
              </a:endParaRPr>
            </a:p>
            <a:p>
              <a:pPr marL="457200" marR="0" lvl="0" indent="-457200" algn="l" rtl="0">
                <a:spcBef>
                  <a:spcPts val="0"/>
                </a:spcBef>
                <a:spcAft>
                  <a:spcPts val="0"/>
                </a:spcAft>
                <a:buClr>
                  <a:srgbClr val="000000"/>
                </a:buClr>
                <a:buSzPts val="3200"/>
                <a:buFont typeface="Arial"/>
                <a:buChar char="•"/>
              </a:pPr>
              <a:r>
                <a:rPr lang="en-GB" sz="3200" b="0" i="0" u="none" strike="noStrike" dirty="0">
                  <a:solidFill>
                    <a:srgbClr val="000000"/>
                  </a:solidFill>
                  <a:latin typeface="Calibri"/>
                  <a:ea typeface="Calibri"/>
                  <a:cs typeface="Calibri"/>
                  <a:sym typeface="Calibri"/>
                </a:rPr>
                <a:t>Includes </a:t>
              </a:r>
              <a:r>
                <a:rPr lang="en-GB" sz="3200" b="1" i="0" u="none" strike="noStrike" dirty="0">
                  <a:solidFill>
                    <a:srgbClr val="000000"/>
                  </a:solidFill>
                  <a:latin typeface="Calibri"/>
                  <a:ea typeface="Calibri"/>
                  <a:cs typeface="Calibri"/>
                  <a:sym typeface="Calibri"/>
                </a:rPr>
                <a:t>learning objectives, activities, discussion prompts</a:t>
              </a:r>
              <a:r>
                <a:rPr lang="en-GB" sz="3200" b="1" dirty="0">
                  <a:latin typeface="Calibri"/>
                  <a:ea typeface="Calibri"/>
                  <a:cs typeface="Calibri"/>
                  <a:sym typeface="Calibri"/>
                </a:rPr>
                <a:t> </a:t>
              </a:r>
              <a:r>
                <a:rPr lang="en-GB" sz="3200" b="1" i="0" u="none" strike="noStrike" dirty="0">
                  <a:solidFill>
                    <a:srgbClr val="000000"/>
                  </a:solidFill>
                  <a:latin typeface="Calibri"/>
                  <a:ea typeface="Calibri"/>
                  <a:cs typeface="Calibri"/>
                  <a:sym typeface="Calibri"/>
                </a:rPr>
                <a:t>and reflection tasks</a:t>
              </a:r>
              <a:r>
                <a:rPr lang="en-GB" sz="3200" b="0" i="0" u="none" strike="noStrike" dirty="0">
                  <a:solidFill>
                    <a:srgbClr val="000000"/>
                  </a:solidFill>
                  <a:latin typeface="Calibri"/>
                  <a:ea typeface="Calibri"/>
                  <a:cs typeface="Calibri"/>
                  <a:sym typeface="Calibri"/>
                </a:rPr>
                <a:t>.</a:t>
              </a:r>
              <a:endParaRPr dirty="0"/>
            </a:p>
            <a:p>
              <a:pPr marL="457200" marR="0" lvl="0" indent="-457200" algn="l" rtl="0">
                <a:spcBef>
                  <a:spcPts val="0"/>
                </a:spcBef>
                <a:spcAft>
                  <a:spcPts val="0"/>
                </a:spcAft>
                <a:buClr>
                  <a:srgbClr val="000000"/>
                </a:buClr>
                <a:buSzPts val="3200"/>
                <a:buFont typeface="Arial"/>
                <a:buChar char="•"/>
              </a:pPr>
              <a:r>
                <a:rPr lang="en-GB" sz="3200" b="0" i="0" u="none" strike="noStrike" dirty="0">
                  <a:solidFill>
                    <a:srgbClr val="000000"/>
                  </a:solidFill>
                  <a:latin typeface="Calibri"/>
                  <a:ea typeface="Calibri"/>
                  <a:cs typeface="Calibri"/>
                  <a:sym typeface="Calibri"/>
                </a:rPr>
                <a:t>Highlights </a:t>
              </a:r>
              <a:r>
                <a:rPr lang="en-GB" sz="3200" b="1" i="0" u="none" strike="noStrike" dirty="0">
                  <a:solidFill>
                    <a:srgbClr val="000000"/>
                  </a:solidFill>
                  <a:latin typeface="Calibri"/>
                  <a:ea typeface="Calibri"/>
                  <a:cs typeface="Calibri"/>
                  <a:sym typeface="Calibri"/>
                </a:rPr>
                <a:t>African leaders</a:t>
              </a:r>
              <a:r>
                <a:rPr lang="en-GB" sz="3200" b="0" i="0" u="none" strike="noStrike" dirty="0">
                  <a:solidFill>
                    <a:srgbClr val="000000"/>
                  </a:solidFill>
                  <a:latin typeface="Calibri"/>
                  <a:ea typeface="Calibri"/>
                  <a:cs typeface="Calibri"/>
                  <a:sym typeface="Calibri"/>
                </a:rPr>
                <a:t> </a:t>
              </a:r>
              <a:endParaRPr dirty="0"/>
            </a:p>
            <a:p>
              <a:pPr marL="457200" marR="0" lvl="0" indent="-457200" algn="l" rtl="0">
                <a:spcBef>
                  <a:spcPts val="0"/>
                </a:spcBef>
                <a:spcAft>
                  <a:spcPts val="0"/>
                </a:spcAft>
                <a:buClr>
                  <a:srgbClr val="000000"/>
                </a:buClr>
                <a:buSzPts val="3200"/>
                <a:buFont typeface="Arial"/>
                <a:buChar char="•"/>
              </a:pPr>
              <a:r>
                <a:rPr lang="en-GB" sz="3200" b="0" i="0" u="none" strike="noStrike" dirty="0">
                  <a:solidFill>
                    <a:srgbClr val="000000"/>
                  </a:solidFill>
                  <a:latin typeface="Calibri"/>
                  <a:ea typeface="Calibri"/>
                  <a:cs typeface="Calibri"/>
                  <a:sym typeface="Calibri"/>
                </a:rPr>
                <a:t>Embeds </a:t>
              </a:r>
              <a:r>
                <a:rPr lang="en-GB" sz="3200" b="1" i="0" u="none" strike="noStrike" dirty="0">
                  <a:solidFill>
                    <a:srgbClr val="000000"/>
                  </a:solidFill>
                  <a:latin typeface="Calibri"/>
                  <a:ea typeface="Calibri"/>
                  <a:cs typeface="Calibri"/>
                  <a:sym typeface="Calibri"/>
                </a:rPr>
                <a:t>values</a:t>
              </a:r>
              <a:r>
                <a:rPr lang="en-GB" sz="3200" b="0" i="0" u="none" strike="noStrike" dirty="0">
                  <a:solidFill>
                    <a:srgbClr val="000000"/>
                  </a:solidFill>
                  <a:latin typeface="Calibri"/>
                  <a:ea typeface="Calibri"/>
                  <a:cs typeface="Calibri"/>
                  <a:sym typeface="Calibri"/>
                </a:rPr>
                <a:t>: courage, steadfastness, perseverance, inner strength, vigilance and pride in identity.</a:t>
              </a:r>
              <a:endParaRPr dirty="0"/>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p:nvPr/>
        </p:nvSpPr>
        <p:spPr>
          <a:xfrm>
            <a:off x="3209731" y="634482"/>
            <a:ext cx="1848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4"/>
          <p:cNvSpPr txBox="1"/>
          <p:nvPr/>
        </p:nvSpPr>
        <p:spPr>
          <a:xfrm>
            <a:off x="8001000" y="248089"/>
            <a:ext cx="9144000" cy="615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i="0" u="none" strike="noStrike" dirty="0">
                <a:solidFill>
                  <a:schemeClr val="lt1"/>
                </a:solidFill>
                <a:latin typeface="Calibri"/>
                <a:ea typeface="Calibri"/>
                <a:cs typeface="Calibri"/>
                <a:sym typeface="Calibri"/>
              </a:rPr>
              <a:t>L</a:t>
            </a:r>
            <a:r>
              <a:rPr lang="en-GB" sz="3400" b="1" i="0" u="none" strike="noStrike" dirty="0">
                <a:solidFill>
                  <a:schemeClr val="lt1"/>
                </a:solidFill>
                <a:latin typeface="Calibri"/>
                <a:ea typeface="Calibri"/>
                <a:cs typeface="Calibri"/>
                <a:sym typeface="Calibri"/>
              </a:rPr>
              <a:t>esson Slides by African Leaders</a:t>
            </a:r>
            <a:endParaRPr sz="1600" dirty="0"/>
          </a:p>
        </p:txBody>
      </p:sp>
      <p:sp>
        <p:nvSpPr>
          <p:cNvPr id="94" name="Google Shape;94;p14"/>
          <p:cNvSpPr/>
          <p:nvPr/>
        </p:nvSpPr>
        <p:spPr>
          <a:xfrm>
            <a:off x="533400" y="1672292"/>
            <a:ext cx="6553200" cy="1608790"/>
          </a:xfrm>
          <a:prstGeom prst="roundRect">
            <a:avLst>
              <a:gd name="adj" fmla="val 16667"/>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 name="Google Shape;95;p14"/>
          <p:cNvSpPr txBox="1"/>
          <p:nvPr/>
        </p:nvSpPr>
        <p:spPr>
          <a:xfrm>
            <a:off x="10363200" y="1999952"/>
            <a:ext cx="6553200" cy="1200288"/>
          </a:xfrm>
          <a:prstGeom prst="rect">
            <a:avLst/>
          </a:prstGeom>
          <a:noFill/>
          <a:ln>
            <a:noFill/>
          </a:ln>
        </p:spPr>
        <p:txBody>
          <a:bodyPr spcFirstLastPara="1" wrap="square" lIns="91425" tIns="45700" rIns="91425" bIns="45700" anchor="t" anchorCtr="0">
            <a:spAutoFit/>
          </a:bodyPr>
          <a:lstStyle/>
          <a:p>
            <a:r>
              <a:rPr lang="en-GB" sz="2400" b="1" i="0" u="none" strike="noStrike" dirty="0" err="1">
                <a:solidFill>
                  <a:srgbClr val="FF0000"/>
                </a:solidFill>
                <a:effectLst/>
                <a:latin typeface="Calibri" panose="020F0502020204030204" pitchFamily="34" charset="0"/>
                <a:cs typeface="Calibri" panose="020F0502020204030204" pitchFamily="34" charset="0"/>
              </a:rPr>
              <a:t>Leymah</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err="1">
                <a:solidFill>
                  <a:srgbClr val="FF0000"/>
                </a:solidFill>
                <a:effectLst/>
                <a:latin typeface="Calibri" panose="020F0502020204030204" pitchFamily="34" charset="0"/>
                <a:cs typeface="Calibri" panose="020F0502020204030204" pitchFamily="34" charset="0"/>
              </a:rPr>
              <a:t>Gbowee</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a:solidFill>
                  <a:schemeClr val="tx1"/>
                </a:solidFill>
                <a:effectLst/>
                <a:latin typeface="Calibri" panose="020F0502020204030204" pitchFamily="34" charset="0"/>
                <a:cs typeface="Calibri" panose="020F0502020204030204" pitchFamily="34" charset="0"/>
              </a:rPr>
              <a:t>– </a:t>
            </a:r>
          </a:p>
          <a:p>
            <a:endParaRPr lang="en-GB" sz="2400" b="1" i="0" u="none" strike="noStrike" dirty="0">
              <a:solidFill>
                <a:schemeClr val="tx1"/>
              </a:solidFill>
              <a:effectLst/>
              <a:latin typeface="Calibri" panose="020F0502020204030204" pitchFamily="34" charset="0"/>
              <a:cs typeface="Calibri" panose="020F0502020204030204" pitchFamily="34" charset="0"/>
            </a:endParaRPr>
          </a:p>
          <a:p>
            <a:r>
              <a:rPr lang="en-GB" sz="2400" b="1" i="0" u="none" strike="noStrike" dirty="0">
                <a:solidFill>
                  <a:schemeClr val="tx1"/>
                </a:solidFill>
                <a:effectLst/>
                <a:latin typeface="Calibri" panose="020F0502020204030204" pitchFamily="34" charset="0"/>
                <a:cs typeface="Calibri" panose="020F0502020204030204" pitchFamily="34" charset="0"/>
              </a:rPr>
              <a:t>The Peacebuilder of Liberia</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p:txBody>
      </p:sp>
      <p:sp>
        <p:nvSpPr>
          <p:cNvPr id="96" name="Google Shape;96;p14"/>
          <p:cNvSpPr/>
          <p:nvPr/>
        </p:nvSpPr>
        <p:spPr>
          <a:xfrm>
            <a:off x="10180325" y="1672292"/>
            <a:ext cx="6705600" cy="1608790"/>
          </a:xfrm>
          <a:prstGeom prst="roundRect">
            <a:avLst>
              <a:gd name="adj" fmla="val 16640"/>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4"/>
          <p:cNvSpPr txBox="1"/>
          <p:nvPr/>
        </p:nvSpPr>
        <p:spPr>
          <a:xfrm>
            <a:off x="685800" y="1934463"/>
            <a:ext cx="6234953" cy="14157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i="0" u="none" strike="noStrike" dirty="0">
                <a:solidFill>
                  <a:srgbClr val="FF0000"/>
                </a:solidFill>
                <a:effectLst/>
                <a:latin typeface="Calibri" panose="020F0502020204030204" pitchFamily="34" charset="0"/>
                <a:cs typeface="Calibri" panose="020F0502020204030204" pitchFamily="34" charset="0"/>
              </a:rPr>
              <a:t>Madame </a:t>
            </a:r>
            <a:r>
              <a:rPr lang="en-GB" sz="2400" b="1" i="0" u="none" strike="noStrike" dirty="0" err="1">
                <a:solidFill>
                  <a:srgbClr val="FF0000"/>
                </a:solidFill>
                <a:effectLst/>
                <a:latin typeface="Calibri" panose="020F0502020204030204" pitchFamily="34" charset="0"/>
                <a:cs typeface="Calibri" panose="020F0502020204030204" pitchFamily="34" charset="0"/>
              </a:rPr>
              <a:t>Nwanyeruwa</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a:solidFill>
                  <a:schemeClr val="tx1"/>
                </a:solidFill>
                <a:effectLst/>
                <a:latin typeface="Calibri" panose="020F0502020204030204" pitchFamily="34" charset="0"/>
                <a:cs typeface="Calibri" panose="020F0502020204030204" pitchFamily="34" charset="0"/>
              </a:rPr>
              <a:t>— </a:t>
            </a:r>
          </a:p>
          <a:p>
            <a:pPr marL="0" marR="0" lvl="0" indent="0" algn="l" rtl="0">
              <a:spcBef>
                <a:spcPts val="0"/>
              </a:spcBef>
              <a:spcAft>
                <a:spcPts val="0"/>
              </a:spcAft>
              <a:buNone/>
            </a:pPr>
            <a:endParaRPr lang="en-GB" sz="2400" b="1" dirty="0">
              <a:solidFill>
                <a:schemeClr val="tx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en-GB" sz="2400" b="1" i="0" u="none" strike="noStrike" dirty="0">
                <a:solidFill>
                  <a:schemeClr val="tx1"/>
                </a:solidFill>
                <a:effectLst/>
                <a:latin typeface="Calibri" panose="020F0502020204030204" pitchFamily="34" charset="0"/>
                <a:cs typeface="Calibri" panose="020F0502020204030204" pitchFamily="34" charset="0"/>
              </a:rPr>
              <a:t>Courage that Sparked Change</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endParaRPr dirty="0"/>
          </a:p>
        </p:txBody>
      </p:sp>
      <p:sp>
        <p:nvSpPr>
          <p:cNvPr id="98" name="Google Shape;98;p14"/>
          <p:cNvSpPr/>
          <p:nvPr/>
        </p:nvSpPr>
        <p:spPr>
          <a:xfrm>
            <a:off x="526676" y="4197826"/>
            <a:ext cx="6553200" cy="1826456"/>
          </a:xfrm>
          <a:prstGeom prst="roundRect">
            <a:avLst>
              <a:gd name="adj" fmla="val 16667"/>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14"/>
          <p:cNvSpPr txBox="1"/>
          <p:nvPr/>
        </p:nvSpPr>
        <p:spPr>
          <a:xfrm>
            <a:off x="685800" y="4599802"/>
            <a:ext cx="6400800" cy="1569620"/>
          </a:xfrm>
          <a:prstGeom prst="rect">
            <a:avLst/>
          </a:prstGeom>
          <a:noFill/>
          <a:ln>
            <a:noFill/>
          </a:ln>
        </p:spPr>
        <p:txBody>
          <a:bodyPr spcFirstLastPara="1" wrap="square" lIns="91425" tIns="45700" rIns="91425" bIns="45700" anchor="t" anchorCtr="0">
            <a:spAutoFit/>
          </a:bodyPr>
          <a:lstStyle/>
          <a:p>
            <a:r>
              <a:rPr lang="en-GB" sz="2400" b="1" i="0" u="none" strike="noStrike" dirty="0">
                <a:solidFill>
                  <a:srgbClr val="FF0000"/>
                </a:solidFill>
                <a:effectLst/>
                <a:latin typeface="Calibri" panose="020F0502020204030204" pitchFamily="34" charset="0"/>
                <a:cs typeface="Calibri" panose="020F0502020204030204" pitchFamily="34" charset="0"/>
              </a:rPr>
              <a:t>Funmilayo Ransome-</a:t>
            </a:r>
            <a:r>
              <a:rPr lang="en-GB" sz="2400" b="1" i="0" u="none" strike="noStrike" dirty="0" err="1">
                <a:solidFill>
                  <a:srgbClr val="FF0000"/>
                </a:solidFill>
                <a:effectLst/>
                <a:latin typeface="Calibri" panose="020F0502020204030204" pitchFamily="34" charset="0"/>
                <a:cs typeface="Calibri" panose="020F0502020204030204" pitchFamily="34" charset="0"/>
              </a:rPr>
              <a:t>Kuti</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a:solidFill>
                  <a:schemeClr val="tx1"/>
                </a:solidFill>
                <a:effectLst/>
                <a:latin typeface="Calibri" panose="020F0502020204030204" pitchFamily="34" charset="0"/>
                <a:cs typeface="Calibri" panose="020F0502020204030204" pitchFamily="34" charset="0"/>
              </a:rPr>
              <a:t>– </a:t>
            </a:r>
          </a:p>
          <a:p>
            <a:endParaRPr lang="en-GB" sz="2400" b="1" dirty="0">
              <a:solidFill>
                <a:schemeClr val="tx1"/>
              </a:solidFill>
              <a:latin typeface="Calibri" panose="020F0502020204030204" pitchFamily="34" charset="0"/>
              <a:cs typeface="Calibri" panose="020F0502020204030204" pitchFamily="34" charset="0"/>
            </a:endParaRPr>
          </a:p>
          <a:p>
            <a:r>
              <a:rPr lang="en-GB" sz="2400" b="1" i="0" u="none" strike="noStrike" dirty="0">
                <a:solidFill>
                  <a:schemeClr val="tx1"/>
                </a:solidFill>
                <a:effectLst/>
                <a:latin typeface="Calibri" panose="020F0502020204030204" pitchFamily="34" charset="0"/>
                <a:cs typeface="Calibri" panose="020F0502020204030204" pitchFamily="34" charset="0"/>
              </a:rPr>
              <a:t>The Lioness of </a:t>
            </a:r>
            <a:r>
              <a:rPr lang="en-GB" sz="2400" b="1" i="0" u="none" strike="noStrike" dirty="0" err="1">
                <a:solidFill>
                  <a:schemeClr val="tx1"/>
                </a:solidFill>
                <a:effectLst/>
                <a:latin typeface="Calibri" panose="020F0502020204030204" pitchFamily="34" charset="0"/>
                <a:cs typeface="Calibri" panose="020F0502020204030204" pitchFamily="34" charset="0"/>
              </a:rPr>
              <a:t>Lisabi</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endParaRPr sz="2400" dirty="0">
              <a:solidFill>
                <a:schemeClr val="tx1"/>
              </a:solidFill>
            </a:endParaRPr>
          </a:p>
        </p:txBody>
      </p:sp>
      <p:sp>
        <p:nvSpPr>
          <p:cNvPr id="100" name="Google Shape;100;p14"/>
          <p:cNvSpPr/>
          <p:nvPr/>
        </p:nvSpPr>
        <p:spPr>
          <a:xfrm>
            <a:off x="10125635" y="4203512"/>
            <a:ext cx="6705600" cy="1730413"/>
          </a:xfrm>
          <a:prstGeom prst="roundRect">
            <a:avLst>
              <a:gd name="adj" fmla="val 16667"/>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4"/>
          <p:cNvSpPr txBox="1"/>
          <p:nvPr/>
        </p:nvSpPr>
        <p:spPr>
          <a:xfrm>
            <a:off x="10210800" y="4364305"/>
            <a:ext cx="6763500" cy="1569620"/>
          </a:xfrm>
          <a:prstGeom prst="rect">
            <a:avLst/>
          </a:prstGeom>
          <a:noFill/>
          <a:ln>
            <a:noFill/>
          </a:ln>
        </p:spPr>
        <p:txBody>
          <a:bodyPr spcFirstLastPara="1" wrap="square" lIns="91425" tIns="45700" rIns="91425" bIns="45700" anchor="t" anchorCtr="0">
            <a:spAutoFit/>
          </a:bodyPr>
          <a:lstStyle/>
          <a:p>
            <a:r>
              <a:rPr lang="en-GB" sz="2400" b="1" i="0" u="none" strike="noStrike" dirty="0">
                <a:solidFill>
                  <a:srgbClr val="FF0000"/>
                </a:solidFill>
                <a:effectLst/>
                <a:latin typeface="Calibri" panose="020F0502020204030204" pitchFamily="34" charset="0"/>
                <a:cs typeface="Calibri" panose="020F0502020204030204" pitchFamily="34" charset="0"/>
              </a:rPr>
              <a:t>Alaa Salah </a:t>
            </a:r>
            <a:r>
              <a:rPr lang="en-GB" sz="2400" b="1" i="0" u="none" strike="noStrike" dirty="0">
                <a:solidFill>
                  <a:schemeClr val="tx1"/>
                </a:solidFill>
                <a:effectLst/>
                <a:latin typeface="Calibri" panose="020F0502020204030204" pitchFamily="34" charset="0"/>
                <a:cs typeface="Calibri" panose="020F0502020204030204" pitchFamily="34" charset="0"/>
              </a:rPr>
              <a:t>–</a:t>
            </a:r>
          </a:p>
          <a:p>
            <a:endParaRPr lang="en-GB" sz="2400" b="1" dirty="0">
              <a:solidFill>
                <a:schemeClr val="tx1"/>
              </a:solidFill>
              <a:latin typeface="Calibri" panose="020F0502020204030204" pitchFamily="34" charset="0"/>
              <a:cs typeface="Calibri" panose="020F0502020204030204" pitchFamily="34" charset="0"/>
            </a:endParaRPr>
          </a:p>
          <a:p>
            <a:r>
              <a:rPr lang="en-GB" sz="2400" b="1" i="0" u="none" strike="noStrike" dirty="0">
                <a:solidFill>
                  <a:schemeClr val="tx1"/>
                </a:solidFill>
                <a:effectLst/>
                <a:latin typeface="Calibri" panose="020F0502020204030204" pitchFamily="34" charset="0"/>
                <a:cs typeface="Calibri" panose="020F0502020204030204" pitchFamily="34" charset="0"/>
              </a:rPr>
              <a:t> The Woman in White</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endParaRPr sz="2400" dirty="0">
              <a:solidFill>
                <a:schemeClr val="tx1"/>
              </a:solidFill>
            </a:endParaRPr>
          </a:p>
        </p:txBody>
      </p:sp>
      <p:sp>
        <p:nvSpPr>
          <p:cNvPr id="102" name="Google Shape;102;p14"/>
          <p:cNvSpPr/>
          <p:nvPr/>
        </p:nvSpPr>
        <p:spPr>
          <a:xfrm>
            <a:off x="533400" y="7201390"/>
            <a:ext cx="6553200" cy="1812085"/>
          </a:xfrm>
          <a:prstGeom prst="roundRect">
            <a:avLst>
              <a:gd name="adj" fmla="val 16667"/>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 name="Google Shape;103;p14"/>
          <p:cNvSpPr txBox="1"/>
          <p:nvPr/>
        </p:nvSpPr>
        <p:spPr>
          <a:xfrm>
            <a:off x="597499" y="7451375"/>
            <a:ext cx="6323254" cy="1569620"/>
          </a:xfrm>
          <a:prstGeom prst="rect">
            <a:avLst/>
          </a:prstGeom>
          <a:noFill/>
          <a:ln>
            <a:noFill/>
          </a:ln>
        </p:spPr>
        <p:txBody>
          <a:bodyPr spcFirstLastPara="1" wrap="square" lIns="91425" tIns="45700" rIns="91425" bIns="45700" anchor="t" anchorCtr="0">
            <a:spAutoFit/>
          </a:bodyPr>
          <a:lstStyle/>
          <a:p>
            <a:r>
              <a:rPr lang="en-GB" sz="2400" b="1" i="0" u="none" strike="noStrike" dirty="0">
                <a:solidFill>
                  <a:srgbClr val="FF0000"/>
                </a:solidFill>
                <a:effectLst/>
                <a:latin typeface="Calibri" panose="020F0502020204030204" pitchFamily="34" charset="0"/>
                <a:cs typeface="Calibri" panose="020F0502020204030204" pitchFamily="34" charset="0"/>
              </a:rPr>
              <a:t>Lilian </a:t>
            </a:r>
            <a:r>
              <a:rPr lang="en-GB" sz="2400" b="1" i="0" u="none" strike="noStrike" dirty="0" err="1">
                <a:solidFill>
                  <a:srgbClr val="FF0000"/>
                </a:solidFill>
                <a:effectLst/>
                <a:latin typeface="Calibri" panose="020F0502020204030204" pitchFamily="34" charset="0"/>
                <a:cs typeface="Calibri" panose="020F0502020204030204" pitchFamily="34" charset="0"/>
              </a:rPr>
              <a:t>Ngoyi</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a:solidFill>
                  <a:schemeClr val="tx1"/>
                </a:solidFill>
                <a:effectLst/>
                <a:latin typeface="Calibri" panose="020F0502020204030204" pitchFamily="34" charset="0"/>
                <a:cs typeface="Calibri" panose="020F0502020204030204" pitchFamily="34" charset="0"/>
              </a:rPr>
              <a:t>– </a:t>
            </a:r>
          </a:p>
          <a:p>
            <a:endParaRPr lang="en-GB" sz="2400" b="1" dirty="0">
              <a:solidFill>
                <a:schemeClr val="tx1"/>
              </a:solidFill>
              <a:latin typeface="Calibri" panose="020F0502020204030204" pitchFamily="34" charset="0"/>
              <a:cs typeface="Calibri" panose="020F0502020204030204" pitchFamily="34" charset="0"/>
            </a:endParaRPr>
          </a:p>
          <a:p>
            <a:r>
              <a:rPr lang="en-GB" sz="2400" b="1" i="0" u="none" strike="noStrike" dirty="0">
                <a:solidFill>
                  <a:schemeClr val="tx1"/>
                </a:solidFill>
                <a:effectLst/>
                <a:latin typeface="Calibri" panose="020F0502020204030204" pitchFamily="34" charset="0"/>
                <a:cs typeface="Calibri" panose="020F0502020204030204" pitchFamily="34" charset="0"/>
              </a:rPr>
              <a:t>The Mother of the Black Resistance</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endParaRPr sz="2400" dirty="0">
              <a:solidFill>
                <a:schemeClr val="tx1"/>
              </a:solidFill>
            </a:endParaRPr>
          </a:p>
        </p:txBody>
      </p:sp>
      <p:sp>
        <p:nvSpPr>
          <p:cNvPr id="104" name="Google Shape;104;p14"/>
          <p:cNvSpPr/>
          <p:nvPr/>
        </p:nvSpPr>
        <p:spPr>
          <a:xfrm>
            <a:off x="10210800" y="7201390"/>
            <a:ext cx="6705600" cy="1812085"/>
          </a:xfrm>
          <a:prstGeom prst="roundRect">
            <a:avLst>
              <a:gd name="adj" fmla="val 16667"/>
            </a:avLst>
          </a:prstGeom>
          <a:no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14"/>
          <p:cNvSpPr txBox="1"/>
          <p:nvPr/>
        </p:nvSpPr>
        <p:spPr>
          <a:xfrm>
            <a:off x="10363200" y="7451375"/>
            <a:ext cx="6580620" cy="1569620"/>
          </a:xfrm>
          <a:prstGeom prst="rect">
            <a:avLst/>
          </a:prstGeom>
          <a:noFill/>
          <a:ln>
            <a:noFill/>
          </a:ln>
        </p:spPr>
        <p:txBody>
          <a:bodyPr spcFirstLastPara="1" wrap="square" lIns="91425" tIns="45700" rIns="91425" bIns="45700" anchor="t" anchorCtr="0">
            <a:spAutoFit/>
          </a:bodyPr>
          <a:lstStyle/>
          <a:p>
            <a:r>
              <a:rPr lang="en-GB" sz="2400" b="1" i="0" u="none" strike="noStrike" dirty="0">
                <a:solidFill>
                  <a:srgbClr val="FF0000"/>
                </a:solidFill>
                <a:effectLst/>
                <a:latin typeface="Calibri" panose="020F0502020204030204" pitchFamily="34" charset="0"/>
                <a:cs typeface="Calibri" panose="020F0502020204030204" pitchFamily="34" charset="0"/>
              </a:rPr>
              <a:t>Anita </a:t>
            </a:r>
            <a:r>
              <a:rPr lang="en-GB" sz="2400" b="1" i="0" u="none" strike="noStrike" dirty="0" err="1">
                <a:solidFill>
                  <a:srgbClr val="FF0000"/>
                </a:solidFill>
                <a:effectLst/>
                <a:latin typeface="Calibri" panose="020F0502020204030204" pitchFamily="34" charset="0"/>
                <a:cs typeface="Calibri" panose="020F0502020204030204" pitchFamily="34" charset="0"/>
              </a:rPr>
              <a:t>Barasa</a:t>
            </a:r>
            <a:r>
              <a:rPr lang="en-GB" sz="2400" b="1" i="0" u="none" strike="noStrike" dirty="0">
                <a:solidFill>
                  <a:srgbClr val="FF0000"/>
                </a:solidFill>
                <a:effectLst/>
                <a:latin typeface="Calibri" panose="020F0502020204030204" pitchFamily="34" charset="0"/>
                <a:cs typeface="Calibri" panose="020F0502020204030204" pitchFamily="34" charset="0"/>
              </a:rPr>
              <a:t> </a:t>
            </a:r>
            <a:r>
              <a:rPr lang="en-GB" sz="2400" b="1" i="0" u="none" strike="noStrike" dirty="0">
                <a:solidFill>
                  <a:schemeClr val="tx1"/>
                </a:solidFill>
                <a:effectLst/>
                <a:latin typeface="Calibri" panose="020F0502020204030204" pitchFamily="34" charset="0"/>
                <a:cs typeface="Calibri" panose="020F0502020204030204" pitchFamily="34" charset="0"/>
              </a:rPr>
              <a:t>– </a:t>
            </a:r>
          </a:p>
          <a:p>
            <a:endParaRPr lang="en-GB" sz="2400" b="1" dirty="0">
              <a:solidFill>
                <a:schemeClr val="tx1"/>
              </a:solidFill>
              <a:latin typeface="Calibri" panose="020F0502020204030204" pitchFamily="34" charset="0"/>
              <a:cs typeface="Calibri" panose="020F0502020204030204" pitchFamily="34" charset="0"/>
            </a:endParaRPr>
          </a:p>
          <a:p>
            <a:r>
              <a:rPr lang="en-GB" sz="2400" b="1" i="0" u="none" strike="noStrike" dirty="0">
                <a:solidFill>
                  <a:schemeClr val="tx1"/>
                </a:solidFill>
                <a:effectLst/>
                <a:latin typeface="Calibri" panose="020F0502020204030204" pitchFamily="34" charset="0"/>
                <a:cs typeface="Calibri" panose="020F0502020204030204" pitchFamily="34" charset="0"/>
              </a:rPr>
              <a:t>The Voice of a Generation</a:t>
            </a:r>
            <a:endParaRPr lang="en-GB" sz="24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endParaRPr sz="2400" dirty="0">
              <a:solidFill>
                <a:schemeClr val="tx1"/>
              </a:solidFill>
            </a:endParaRPr>
          </a:p>
        </p:txBody>
      </p:sp>
      <p:sp>
        <p:nvSpPr>
          <p:cNvPr id="106" name="Google Shape;106;p14"/>
          <p:cNvSpPr txBox="1"/>
          <p:nvPr/>
        </p:nvSpPr>
        <p:spPr>
          <a:xfrm>
            <a:off x="13550" y="131333"/>
            <a:ext cx="4389000" cy="10773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924800" y="319040"/>
            <a:ext cx="10076329"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i="0" u="none" strike="noStrike" dirty="0">
                <a:solidFill>
                  <a:schemeClr val="bg1"/>
                </a:solidFill>
                <a:effectLst/>
                <a:latin typeface="Calibri" panose="020F0502020204030204" pitchFamily="34" charset="0"/>
                <a:cs typeface="Calibri" panose="020F0502020204030204" pitchFamily="34" charset="0"/>
              </a:rPr>
              <a:t>Madame </a:t>
            </a:r>
            <a:r>
              <a:rPr lang="en-GB" sz="3200" b="1" i="0" u="none" strike="noStrike" dirty="0" err="1">
                <a:solidFill>
                  <a:schemeClr val="bg1"/>
                </a:solidFill>
                <a:effectLst/>
                <a:latin typeface="Calibri" panose="020F0502020204030204" pitchFamily="34" charset="0"/>
                <a:cs typeface="Calibri" panose="020F0502020204030204" pitchFamily="34" charset="0"/>
              </a:rPr>
              <a:t>Nwanyeruwa</a:t>
            </a:r>
            <a:r>
              <a:rPr lang="en-GB" sz="3200" b="1" i="0" u="none" strike="noStrike" dirty="0">
                <a:solidFill>
                  <a:schemeClr val="bg1"/>
                </a:solidFill>
                <a:effectLst/>
                <a:latin typeface="Calibri" panose="020F0502020204030204" pitchFamily="34" charset="0"/>
                <a:cs typeface="Calibri" panose="020F0502020204030204" pitchFamily="34" charset="0"/>
              </a:rPr>
              <a:t> — Courage that Sparked Change</a:t>
            </a:r>
            <a:endParaRPr sz="3200"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24997" y="1222029"/>
            <a:ext cx="17695875" cy="8953844"/>
            <a:chOff x="173260" y="1333157"/>
            <a:chExt cx="19127279" cy="8675496"/>
          </a:xfrm>
        </p:grpSpPr>
        <p:sp>
          <p:nvSpPr>
            <p:cNvPr id="115" name="Google Shape;115;p15"/>
            <p:cNvSpPr/>
            <p:nvPr/>
          </p:nvSpPr>
          <p:spPr>
            <a:xfrm>
              <a:off x="7031737" y="5224214"/>
              <a:ext cx="6141565" cy="3921183"/>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0"/>
              <a:ext cx="12193592" cy="3701288"/>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163056" cy="21172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Understand </a:t>
              </a:r>
              <a:r>
                <a:rPr lang="en-GB" sz="2000" dirty="0" err="1">
                  <a:latin typeface="Calibri" panose="020F0502020204030204" pitchFamily="34" charset="0"/>
                  <a:cs typeface="Calibri" panose="020F0502020204030204" pitchFamily="34" charset="0"/>
                </a:rPr>
                <a:t>Nwanyeruwa’s</a:t>
              </a:r>
              <a:r>
                <a:rPr lang="en-GB" sz="2000" dirty="0">
                  <a:latin typeface="Calibri" panose="020F0502020204030204" pitchFamily="34" charset="0"/>
                  <a:cs typeface="Calibri" panose="020F0502020204030204" pitchFamily="34" charset="0"/>
                </a:rPr>
                <a:t> role in the Aba Women’s Riots.</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Explore courage and perseverance as tools for justice</a:t>
              </a:r>
              <a:r>
                <a:rPr lang="en-GB" sz="2800" dirty="0"/>
                <a:t>.</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unity creates change.</a:t>
              </a:r>
            </a:p>
          </p:txBody>
        </p:sp>
        <p:sp>
          <p:nvSpPr>
            <p:cNvPr id="120" name="Google Shape;120;p15"/>
            <p:cNvSpPr/>
            <p:nvPr/>
          </p:nvSpPr>
          <p:spPr>
            <a:xfrm>
              <a:off x="7031736" y="9279027"/>
              <a:ext cx="12268803" cy="729626"/>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1" name="Google Shape;121;p15"/>
            <p:cNvSpPr/>
            <p:nvPr/>
          </p:nvSpPr>
          <p:spPr>
            <a:xfrm>
              <a:off x="13338571" y="5224214"/>
              <a:ext cx="5886757" cy="3921182"/>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494268" y="1499347"/>
              <a:ext cx="11496196" cy="35393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p>
            <a:p>
              <a:pPr marL="0" marR="0" lvl="0" indent="0" algn="l" rtl="0">
                <a:spcBef>
                  <a:spcPts val="0"/>
                </a:spcBef>
                <a:spcAft>
                  <a:spcPts val="0"/>
                </a:spcAft>
                <a:buNone/>
              </a:pPr>
              <a:endParaRPr lang="en-GB" sz="2400" b="0" i="0" u="none" strike="noStrike" dirty="0">
                <a:solidFill>
                  <a:srgbClr val="000000"/>
                </a:solidFill>
                <a:effectLst/>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en-GB" sz="2400" b="0" i="0" u="none" strike="noStrike" dirty="0">
                  <a:solidFill>
                    <a:srgbClr val="000000"/>
                  </a:solidFill>
                  <a:effectLst/>
                  <a:latin typeface="Calibri" panose="020F0502020204030204" pitchFamily="34" charset="0"/>
                  <a:cs typeface="Calibri" panose="020F0502020204030204" pitchFamily="34" charset="0"/>
                </a:rPr>
                <a:t>In 1929, Madame </a:t>
              </a:r>
              <a:r>
                <a:rPr lang="en-GB" sz="2400" b="0" i="0" u="none" strike="noStrike" dirty="0" err="1">
                  <a:solidFill>
                    <a:srgbClr val="000000"/>
                  </a:solidFill>
                  <a:effectLst/>
                  <a:latin typeface="Calibri" panose="020F0502020204030204" pitchFamily="34" charset="0"/>
                  <a:cs typeface="Calibri" panose="020F0502020204030204" pitchFamily="34" charset="0"/>
                </a:rPr>
                <a:t>Nwanyeruwa</a:t>
              </a:r>
              <a:r>
                <a:rPr lang="en-GB" sz="2400" b="0" i="0" u="none" strike="noStrike" dirty="0">
                  <a:solidFill>
                    <a:srgbClr val="000000"/>
                  </a:solidFill>
                  <a:effectLst/>
                  <a:latin typeface="Calibri" panose="020F0502020204030204" pitchFamily="34" charset="0"/>
                  <a:cs typeface="Calibri" panose="020F0502020204030204" pitchFamily="34" charset="0"/>
                </a:rPr>
                <a:t> sparked the Aba Women’s Riots in Nigeria, one of the largest women-led protests against colonial rule. A disagreement with a tax officer ignited a mass uprising as tens of thousands of Igbo women rose to resist unfair policies. Her bold stand turned local grievances into collective action, reshaping the struggle for justice under colonialism. </a:t>
              </a:r>
              <a:r>
                <a:rPr lang="en-GB" sz="2400" b="0" i="0" u="none" strike="noStrike" dirty="0" err="1">
                  <a:solidFill>
                    <a:srgbClr val="000000"/>
                  </a:solidFill>
                  <a:effectLst/>
                  <a:latin typeface="Calibri" panose="020F0502020204030204" pitchFamily="34" charset="0"/>
                  <a:cs typeface="Calibri" panose="020F0502020204030204" pitchFamily="34" charset="0"/>
                </a:rPr>
                <a:t>Nwanyeruwa’s</a:t>
              </a:r>
              <a:r>
                <a:rPr lang="en-GB" sz="2400" b="0" i="0" u="none" strike="noStrike" dirty="0">
                  <a:solidFill>
                    <a:srgbClr val="000000"/>
                  </a:solidFill>
                  <a:effectLst/>
                  <a:latin typeface="Calibri" panose="020F0502020204030204" pitchFamily="34" charset="0"/>
                  <a:cs typeface="Calibri" panose="020F0502020204030204" pitchFamily="34" charset="0"/>
                </a:rPr>
                <a:t> courage reminds us that a single act of defiance can grow into a movement that changes the course of history.</a:t>
              </a:r>
              <a:endParaRPr sz="2400" dirty="0">
                <a:latin typeface="Calibri" panose="020F0502020204030204" pitchFamily="34" charset="0"/>
                <a:cs typeface="Calibri" panose="020F0502020204030204" pitchFamily="34" charset="0"/>
              </a:endParaRPr>
            </a:p>
          </p:txBody>
        </p:sp>
        <p:sp>
          <p:nvSpPr>
            <p:cNvPr id="128" name="Google Shape;128;p15"/>
            <p:cNvSpPr/>
            <p:nvPr/>
          </p:nvSpPr>
          <p:spPr>
            <a:xfrm>
              <a:off x="173260" y="3642258"/>
              <a:ext cx="6493886" cy="2293116"/>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66965" y="5371611"/>
            <a:ext cx="5450542" cy="3847207"/>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Read aloud or summarise Madame </a:t>
            </a:r>
            <a:r>
              <a:rPr lang="en-GB" sz="2000" b="0" i="0" u="none" strike="noStrike" dirty="0" err="1">
                <a:solidFill>
                  <a:srgbClr val="000000"/>
                </a:solidFill>
                <a:effectLst/>
                <a:latin typeface="Calibri" panose="020F0502020204030204" pitchFamily="34" charset="0"/>
                <a:cs typeface="Calibri" panose="020F0502020204030204" pitchFamily="34" charset="0"/>
              </a:rPr>
              <a:t>Nwanyeruwa’s</a:t>
            </a:r>
            <a:r>
              <a:rPr lang="en-GB" sz="2000" b="0" i="0" u="none" strike="noStrike" dirty="0">
                <a:solidFill>
                  <a:srgbClr val="000000"/>
                </a:solidFill>
                <a:effectLst/>
                <a:latin typeface="Calibri" panose="020F0502020204030204" pitchFamily="34" charset="0"/>
                <a:cs typeface="Calibri" panose="020F0502020204030204" pitchFamily="34" charset="0"/>
              </a:rPr>
              <a:t> story.</a:t>
            </a:r>
            <a:br>
              <a:rPr lang="en-GB" sz="2000" b="0" i="0" u="none" strike="noStrike" dirty="0">
                <a:solidFill>
                  <a:srgbClr val="000000"/>
                </a:solidFill>
                <a:effectLst/>
                <a:latin typeface="Calibri" panose="020F0502020204030204" pitchFamily="34" charset="0"/>
                <a:cs typeface="Calibri" panose="020F0502020204030204" pitchFamily="34" charset="0"/>
              </a:rPr>
            </a:br>
            <a:r>
              <a:rPr lang="en-GB" sz="2000" b="1" i="0" u="none" strike="noStrike" dirty="0">
                <a:solidFill>
                  <a:srgbClr val="000000"/>
                </a:solidFill>
                <a:effectLst/>
                <a:latin typeface="Calibri" panose="020F0502020204030204" pitchFamily="34" charset="0"/>
                <a:cs typeface="Calibri" panose="020F0502020204030204" pitchFamily="34" charset="0"/>
              </a:rPr>
              <a:t>Discuss:</a:t>
            </a:r>
          </a:p>
          <a:p>
            <a:pPr marL="342900" lvl="4" indent="-342900">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What made her courageous?</a:t>
            </a:r>
          </a:p>
          <a:p>
            <a:pPr marL="342900" lvl="4" indent="-342900">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How did she show perseverance?</a:t>
            </a:r>
          </a:p>
          <a:p>
            <a:pPr marL="342900" lvl="4" indent="-342900">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What was the power of unity in her story?</a:t>
            </a:r>
          </a:p>
          <a:p>
            <a:pPr marL="342900" lvl="4" indent="-342900">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What lessons can we learn from her leadership?</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a:solidFill>
                  <a:srgbClr val="000000"/>
                </a:solidFill>
                <a:effectLst/>
                <a:latin typeface="Calibri" panose="020F0502020204030204" pitchFamily="34" charset="0"/>
                <a:cs typeface="Calibri" panose="020F0502020204030204" pitchFamily="34" charset="0"/>
              </a:rPr>
              <a:t>Encourage students to highlight </a:t>
            </a:r>
            <a:r>
              <a:rPr lang="en-GB" sz="2000" b="1" i="0" u="none" strike="noStrike" dirty="0">
                <a:solidFill>
                  <a:srgbClr val="000000"/>
                </a:solidFill>
                <a:effectLst/>
                <a:latin typeface="Calibri" panose="020F0502020204030204" pitchFamily="34" charset="0"/>
                <a:cs typeface="Calibri" panose="020F0502020204030204" pitchFamily="34" charset="0"/>
              </a:rPr>
              <a:t>words that show her inner strength</a:t>
            </a:r>
            <a:r>
              <a:rPr lang="en-GB" sz="2000" b="0" i="0" u="none" strike="noStrike" dirty="0">
                <a:solidFill>
                  <a:srgbClr val="000000"/>
                </a:solidFill>
                <a:effectLst/>
                <a:latin typeface="Calibri" panose="020F0502020204030204" pitchFamily="34" charset="0"/>
                <a:cs typeface="Calibri" panose="020F0502020204030204" pitchFamily="34" charset="0"/>
              </a:rPr>
              <a:t> (e.g., courage, justice, unity).</a:t>
            </a:r>
          </a:p>
        </p:txBody>
      </p:sp>
      <p:sp>
        <p:nvSpPr>
          <p:cNvPr id="4" name="TextBox 3">
            <a:extLst>
              <a:ext uri="{FF2B5EF4-FFF2-40B4-BE49-F238E27FC236}">
                <a16:creationId xmlns:a16="http://schemas.microsoft.com/office/drawing/2014/main" id="{ABDC9829-41E9-A43A-3F1A-65630EB04A3C}"/>
              </a:ext>
            </a:extLst>
          </p:cNvPr>
          <p:cNvSpPr txBox="1"/>
          <p:nvPr/>
        </p:nvSpPr>
        <p:spPr>
          <a:xfrm>
            <a:off x="12548921" y="5324162"/>
            <a:ext cx="5382626" cy="3847207"/>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What does courage look like in your daily life?</a:t>
            </a:r>
          </a:p>
          <a:p>
            <a:pPr marL="342900" indent="-342900" algn="l">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When have you seen or shown perseverance?</a:t>
            </a:r>
          </a:p>
          <a:p>
            <a:pPr marL="342900" indent="-342900" algn="l">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How can we support others when they stand for what’s right?</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endParaRPr lang="en-GB" sz="2000" dirty="0">
              <a:latin typeface="Calibri" panose="020F0502020204030204" pitchFamily="34" charset="0"/>
              <a:cs typeface="Calibri" panose="020F0502020204030204" pitchFamily="34" charset="0"/>
            </a:endParaRP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a:solidFill>
                  <a:srgbClr val="000000"/>
                </a:solidFill>
                <a:effectLst/>
                <a:latin typeface="Calibri" panose="020F0502020204030204" pitchFamily="34" charset="0"/>
                <a:cs typeface="Calibri" panose="020F0502020204030204" pitchFamily="34" charset="0"/>
              </a:rPr>
              <a:t>Students write a short paragraph or draw a symbol representing </a:t>
            </a:r>
            <a:r>
              <a:rPr lang="en-GB" sz="2000" b="1" i="0" u="none" strike="noStrike" dirty="0">
                <a:solidFill>
                  <a:srgbClr val="000000"/>
                </a:solidFill>
                <a:effectLst/>
                <a:latin typeface="Calibri" panose="020F0502020204030204" pitchFamily="34" charset="0"/>
                <a:cs typeface="Calibri" panose="020F0502020204030204" pitchFamily="34" charset="0"/>
              </a:rPr>
              <a:t>“strength through unity.”</a:t>
            </a:r>
            <a:endParaRPr lang="en-GB" sz="20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E9BE8A82-DA1E-6231-9855-AFA0F9BEA324}"/>
              </a:ext>
            </a:extLst>
          </p:cNvPr>
          <p:cNvSpPr txBox="1"/>
          <p:nvPr/>
        </p:nvSpPr>
        <p:spPr>
          <a:xfrm>
            <a:off x="6969644" y="9444605"/>
            <a:ext cx="11095861" cy="707886"/>
          </a:xfrm>
          <a:prstGeom prst="rect">
            <a:avLst/>
          </a:prstGeom>
          <a:noFill/>
        </p:spPr>
        <p:txBody>
          <a:bodyPr wrap="square" rtlCol="0">
            <a:spAutoFit/>
          </a:bodyPr>
          <a:lstStyle/>
          <a:p>
            <a:r>
              <a:rPr lang="en-GB" sz="2000" b="1" i="1" u="none" strike="noStrike" dirty="0">
                <a:solidFill>
                  <a:srgbClr val="000000"/>
                </a:solidFill>
                <a:effectLst/>
                <a:latin typeface="Calibri" panose="020F0502020204030204" pitchFamily="34" charset="0"/>
                <a:cs typeface="Calibri" panose="020F0502020204030204" pitchFamily="34" charset="0"/>
              </a:rPr>
              <a:t>“Like Madame </a:t>
            </a:r>
            <a:r>
              <a:rPr lang="en-GB" sz="2000" b="1" i="1" u="none" strike="noStrike" dirty="0" err="1">
                <a:solidFill>
                  <a:srgbClr val="000000"/>
                </a:solidFill>
                <a:effectLst/>
                <a:latin typeface="Calibri" panose="020F0502020204030204" pitchFamily="34" charset="0"/>
                <a:cs typeface="Calibri" panose="020F0502020204030204" pitchFamily="34" charset="0"/>
              </a:rPr>
              <a:t>Nwanyeruwa</a:t>
            </a:r>
            <a:r>
              <a:rPr lang="en-GB" sz="2000" b="1" i="1" u="none" strike="noStrike" dirty="0">
                <a:solidFill>
                  <a:srgbClr val="000000"/>
                </a:solidFill>
                <a:effectLst/>
                <a:latin typeface="Calibri" panose="020F0502020204030204" pitchFamily="34" charset="0"/>
                <a:cs typeface="Calibri" panose="020F0502020204030204" pitchFamily="34" charset="0"/>
              </a:rPr>
              <a:t>, we all have the power to spark change — through courage, persistence, and unity.”</a:t>
            </a:r>
            <a:endParaRPr lang="en-US" sz="2000" b="1" i="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356453" y="3602025"/>
            <a:ext cx="5818020" cy="2369880"/>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pPr marL="342900" indent="-342900" algn="l">
              <a:buFont typeface="Arial" panose="020B0604020202020204" pitchFamily="34" charset="0"/>
              <a:buChar char="•"/>
            </a:pPr>
            <a:r>
              <a:rPr lang="en-GB" sz="2000" b="1" i="0" u="none" strike="noStrike" dirty="0">
                <a:solidFill>
                  <a:srgbClr val="000000"/>
                </a:solidFill>
                <a:effectLst/>
                <a:latin typeface="Calibri" panose="020F0502020204030204" pitchFamily="34" charset="0"/>
                <a:cs typeface="Calibri" panose="020F0502020204030204" pitchFamily="34" charset="0"/>
              </a:rPr>
              <a:t>Courage</a:t>
            </a:r>
            <a:r>
              <a:rPr lang="en-GB" sz="2000" b="0" i="0" u="none" strike="noStrike" dirty="0">
                <a:solidFill>
                  <a:srgbClr val="000000"/>
                </a:solidFill>
                <a:effectLst/>
                <a:latin typeface="Calibri" panose="020F0502020204030204" pitchFamily="34" charset="0"/>
                <a:cs typeface="Calibri" panose="020F0502020204030204" pitchFamily="34" charset="0"/>
              </a:rPr>
              <a:t> – Standing up for what is right, even when afraid.</a:t>
            </a:r>
          </a:p>
          <a:p>
            <a:pPr marL="342900" indent="-342900" algn="l">
              <a:buFont typeface="Arial" panose="020B0604020202020204" pitchFamily="34" charset="0"/>
              <a:buChar char="•"/>
            </a:pPr>
            <a:r>
              <a:rPr lang="en-GB" sz="2000" b="1" i="0" u="none" strike="noStrike" dirty="0">
                <a:solidFill>
                  <a:srgbClr val="000000"/>
                </a:solidFill>
                <a:effectLst/>
                <a:latin typeface="Calibri" panose="020F0502020204030204" pitchFamily="34" charset="0"/>
                <a:cs typeface="Calibri" panose="020F0502020204030204" pitchFamily="34" charset="0"/>
              </a:rPr>
              <a:t>Perseverance</a:t>
            </a:r>
            <a:r>
              <a:rPr lang="en-GB" sz="2000" b="0" i="0" u="none" strike="noStrike" dirty="0">
                <a:solidFill>
                  <a:srgbClr val="000000"/>
                </a:solidFill>
                <a:effectLst/>
                <a:latin typeface="Calibri" panose="020F0502020204030204" pitchFamily="34" charset="0"/>
                <a:cs typeface="Calibri" panose="020F0502020204030204" pitchFamily="34" charset="0"/>
              </a:rPr>
              <a:t> – Continuing to push forward despite resistance.</a:t>
            </a:r>
          </a:p>
          <a:p>
            <a:pPr marL="342900" indent="-342900" algn="l">
              <a:buFont typeface="Arial" panose="020B0604020202020204" pitchFamily="34" charset="0"/>
              <a:buChar char="•"/>
            </a:pPr>
            <a:r>
              <a:rPr lang="en-GB" sz="2000" b="1" i="0" u="none" strike="noStrike" dirty="0">
                <a:solidFill>
                  <a:srgbClr val="000000"/>
                </a:solidFill>
                <a:effectLst/>
                <a:latin typeface="Calibri" panose="020F0502020204030204" pitchFamily="34" charset="0"/>
                <a:cs typeface="Calibri" panose="020F0502020204030204" pitchFamily="34" charset="0"/>
              </a:rPr>
              <a:t>Community and Identity</a:t>
            </a:r>
            <a:r>
              <a:rPr lang="en-GB" sz="2000" b="0" i="0" u="none" strike="noStrike" dirty="0">
                <a:solidFill>
                  <a:srgbClr val="000000"/>
                </a:solidFill>
                <a:effectLst/>
                <a:latin typeface="Calibri" panose="020F0502020204030204" pitchFamily="34" charset="0"/>
                <a:cs typeface="Calibri" panose="020F0502020204030204" pitchFamily="34" charset="0"/>
              </a:rPr>
              <a:t> – Recognising strength in unity and shared purpose.</a:t>
            </a: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007911" cy="213925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309245" y="6145567"/>
            <a:ext cx="6192316" cy="3908762"/>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Madame </a:t>
            </a:r>
            <a:r>
              <a:rPr lang="en-GB" sz="2400" b="1" i="0" u="sng" strike="noStrike" dirty="0" err="1">
                <a:solidFill>
                  <a:srgbClr val="000000"/>
                </a:solidFill>
                <a:effectLst/>
                <a:latin typeface="Calibri" panose="020F0502020204030204" pitchFamily="34" charset="0"/>
                <a:cs typeface="Calibri" panose="020F0502020204030204" pitchFamily="34" charset="0"/>
              </a:rPr>
              <a:t>Nwanyeruwa’s</a:t>
            </a:r>
            <a:r>
              <a:rPr lang="en-GB" sz="2400" b="1" i="0" u="sng" strike="noStrike" dirty="0">
                <a:solidFill>
                  <a:srgbClr val="000000"/>
                </a:solidFill>
                <a:effectLst/>
                <a:latin typeface="Calibri" panose="020F0502020204030204" pitchFamily="34" charset="0"/>
                <a:cs typeface="Calibri" panose="020F0502020204030204" pitchFamily="34" charset="0"/>
              </a:rPr>
              <a:t> Legacy</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Madame </a:t>
            </a:r>
            <a:r>
              <a:rPr lang="en-GB" sz="2000" b="0" i="0" u="none" strike="noStrike" dirty="0" err="1">
                <a:solidFill>
                  <a:srgbClr val="000000"/>
                </a:solidFill>
                <a:effectLst/>
                <a:latin typeface="Calibri" panose="020F0502020204030204" pitchFamily="34" charset="0"/>
                <a:cs typeface="Calibri" panose="020F0502020204030204" pitchFamily="34" charset="0"/>
              </a:rPr>
              <a:t>Nwanyeruwa</a:t>
            </a:r>
            <a:r>
              <a:rPr lang="en-GB" sz="2000" b="0" i="0" u="none" strike="noStrike" dirty="0">
                <a:solidFill>
                  <a:srgbClr val="000000"/>
                </a:solidFill>
                <a:effectLst/>
                <a:latin typeface="Calibri" panose="020F0502020204030204" pitchFamily="34" charset="0"/>
                <a:cs typeface="Calibri" panose="020F0502020204030204" pitchFamily="34" charset="0"/>
              </a:rPr>
              <a:t> and the women of </a:t>
            </a:r>
            <a:r>
              <a:rPr lang="en-GB" sz="2000" b="0" i="0" u="none" strike="noStrike" dirty="0" err="1">
                <a:solidFill>
                  <a:srgbClr val="000000"/>
                </a:solidFill>
                <a:effectLst/>
                <a:latin typeface="Calibri" panose="020F0502020204030204" pitchFamily="34" charset="0"/>
                <a:cs typeface="Calibri" panose="020F0502020204030204" pitchFamily="34" charset="0"/>
              </a:rPr>
              <a:t>Oloko</a:t>
            </a:r>
            <a:r>
              <a:rPr lang="en-GB" sz="2000" b="0" i="0" u="none" strike="noStrike" dirty="0">
                <a:solidFill>
                  <a:srgbClr val="000000"/>
                </a:solidFill>
                <a:effectLst/>
                <a:latin typeface="Calibri" panose="020F0502020204030204" pitchFamily="34" charset="0"/>
                <a:cs typeface="Calibri" panose="020F0502020204030204" pitchFamily="34" charset="0"/>
              </a:rPr>
              <a:t> village inspired other women across Nigeria to take action and form their own political movements. Her leadership during the Aba Women’s War became a turning point in Nigeria’s history — helping to spark early efforts toward African self-rule and equality. Her bravery not only advanced women’s rights but also contributed to the growing movement for Nigeria’s independence, which was achieved in 1960. </a:t>
            </a:r>
            <a:r>
              <a:rPr lang="en-GB" sz="2000" b="0" i="0" u="none" strike="noStrike" dirty="0" err="1">
                <a:solidFill>
                  <a:srgbClr val="000000"/>
                </a:solidFill>
                <a:effectLst/>
                <a:latin typeface="Calibri" panose="020F0502020204030204" pitchFamily="34" charset="0"/>
                <a:cs typeface="Calibri" panose="020F0502020204030204" pitchFamily="34" charset="0"/>
              </a:rPr>
              <a:t>Nwanyeruwa’s</a:t>
            </a:r>
            <a:r>
              <a:rPr lang="en-GB" sz="2000" b="0" i="0" u="none" strike="noStrike" dirty="0">
                <a:solidFill>
                  <a:srgbClr val="000000"/>
                </a:solidFill>
                <a:effectLst/>
                <a:latin typeface="Calibri" panose="020F0502020204030204" pitchFamily="34" charset="0"/>
                <a:cs typeface="Calibri" panose="020F0502020204030204" pitchFamily="34" charset="0"/>
              </a:rPr>
              <a:t> actions remind us that courage and unity can shape a nation’s future.</a:t>
            </a:r>
          </a:p>
        </p:txBody>
      </p:sp>
      <p:sp>
        <p:nvSpPr>
          <p:cNvPr id="12" name="Google Shape;128;p15">
            <a:extLst>
              <a:ext uri="{FF2B5EF4-FFF2-40B4-BE49-F238E27FC236}">
                <a16:creationId xmlns:a16="http://schemas.microsoft.com/office/drawing/2014/main" id="{EBCD25A5-D07B-559F-3563-94E27289294D}"/>
              </a:ext>
            </a:extLst>
          </p:cNvPr>
          <p:cNvSpPr/>
          <p:nvPr/>
        </p:nvSpPr>
        <p:spPr>
          <a:xfrm>
            <a:off x="324997" y="6145567"/>
            <a:ext cx="6176564" cy="4006924"/>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657672" y="248237"/>
            <a:ext cx="10363200"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i="0" u="none" strike="noStrike" dirty="0">
                <a:solidFill>
                  <a:schemeClr val="bg1"/>
                </a:solidFill>
                <a:effectLst/>
                <a:latin typeface="Calibri" panose="020F0502020204030204" pitchFamily="34" charset="0"/>
                <a:cs typeface="Calibri" panose="020F0502020204030204" pitchFamily="34" charset="0"/>
              </a:rPr>
              <a:t>Funmilayo Ransome-</a:t>
            </a:r>
            <a:r>
              <a:rPr lang="en-GB" sz="4000" b="1" i="0" u="none" strike="noStrike" dirty="0" err="1">
                <a:solidFill>
                  <a:schemeClr val="bg1"/>
                </a:solidFill>
                <a:effectLst/>
                <a:latin typeface="Calibri" panose="020F0502020204030204" pitchFamily="34" charset="0"/>
                <a:cs typeface="Calibri" panose="020F0502020204030204" pitchFamily="34" charset="0"/>
              </a:rPr>
              <a:t>Kuti</a:t>
            </a:r>
            <a:r>
              <a:rPr lang="en-GB" sz="4000" b="1" i="0" u="none" strike="noStrike" dirty="0">
                <a:solidFill>
                  <a:schemeClr val="bg1"/>
                </a:solidFill>
                <a:effectLst/>
                <a:latin typeface="Calibri" panose="020F0502020204030204" pitchFamily="34" charset="0"/>
                <a:cs typeface="Calibri" panose="020F0502020204030204" pitchFamily="34" charset="0"/>
              </a:rPr>
              <a:t> – The Lioness of </a:t>
            </a:r>
            <a:r>
              <a:rPr lang="en-GB" sz="4000" b="1" i="0" u="none" strike="noStrike" dirty="0" err="1">
                <a:solidFill>
                  <a:schemeClr val="bg1"/>
                </a:solidFill>
                <a:effectLst/>
                <a:latin typeface="Calibri" panose="020F0502020204030204" pitchFamily="34" charset="0"/>
                <a:cs typeface="Calibri" panose="020F0502020204030204" pitchFamily="34" charset="0"/>
              </a:rPr>
              <a:t>Lisabi</a:t>
            </a:r>
            <a:endParaRPr sz="3200"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24997" y="1222029"/>
            <a:ext cx="17695875" cy="8953844"/>
            <a:chOff x="173260" y="1333157"/>
            <a:chExt cx="19127279" cy="8675496"/>
          </a:xfrm>
        </p:grpSpPr>
        <p:sp>
          <p:nvSpPr>
            <p:cNvPr id="115" name="Google Shape;115;p15"/>
            <p:cNvSpPr/>
            <p:nvPr/>
          </p:nvSpPr>
          <p:spPr>
            <a:xfrm>
              <a:off x="7031737" y="5224214"/>
              <a:ext cx="6141565" cy="3921183"/>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0"/>
              <a:ext cx="12193592" cy="3701288"/>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451207" cy="229616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Understand the significance of Funmilayo Ransome-</a:t>
              </a:r>
              <a:r>
                <a:rPr lang="en-GB" sz="2000" dirty="0" err="1">
                  <a:latin typeface="Calibri" panose="020F0502020204030204" pitchFamily="34" charset="0"/>
                  <a:cs typeface="Calibri" panose="020F0502020204030204" pitchFamily="34" charset="0"/>
                </a:rPr>
                <a:t>Kuti’s</a:t>
              </a:r>
              <a:r>
                <a:rPr lang="en-GB" sz="2000" dirty="0">
                  <a:latin typeface="Calibri" panose="020F0502020204030204" pitchFamily="34" charset="0"/>
                  <a:cs typeface="Calibri" panose="020F0502020204030204" pitchFamily="34" charset="0"/>
                </a:rPr>
                <a:t> leadership in Nigerian history.</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Identify values of courage, justice, and equality in her actions.</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individual voices can inspire societal change.</a:t>
              </a:r>
            </a:p>
          </p:txBody>
        </p:sp>
        <p:sp>
          <p:nvSpPr>
            <p:cNvPr id="120" name="Google Shape;120;p15"/>
            <p:cNvSpPr/>
            <p:nvPr/>
          </p:nvSpPr>
          <p:spPr>
            <a:xfrm>
              <a:off x="7031736" y="9279027"/>
              <a:ext cx="12268803" cy="729626"/>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1" name="Google Shape;121;p15"/>
            <p:cNvSpPr/>
            <p:nvPr/>
          </p:nvSpPr>
          <p:spPr>
            <a:xfrm>
              <a:off x="13338571" y="5224214"/>
              <a:ext cx="5886757" cy="3921182"/>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494268" y="1499347"/>
              <a:ext cx="11496196" cy="342936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p>
            <a:p>
              <a:pPr marL="0" marR="0" lvl="0" indent="0" algn="just" rtl="0">
                <a:spcBef>
                  <a:spcPts val="0"/>
                </a:spcBef>
                <a:spcAft>
                  <a:spcPts val="0"/>
                </a:spcAft>
                <a:buNone/>
              </a:pPr>
              <a:endParaRPr lang="en-GB" sz="1600" dirty="0">
                <a:latin typeface="Calibri" panose="020F0502020204030204" pitchFamily="34" charset="0"/>
                <a:cs typeface="Calibri" panose="020F0502020204030204" pitchFamily="34" charset="0"/>
              </a:endParaRPr>
            </a:p>
            <a:p>
              <a:pPr marL="0" marR="0" lvl="0" indent="0" algn="just" rtl="0">
                <a:spcBef>
                  <a:spcPts val="0"/>
                </a:spcBef>
                <a:spcAft>
                  <a:spcPts val="0"/>
                </a:spcAft>
                <a:buNone/>
              </a:pPr>
              <a:r>
                <a:rPr lang="en-GB" sz="2400" b="0" i="0" u="none" strike="noStrike" dirty="0">
                  <a:solidFill>
                    <a:srgbClr val="000000"/>
                  </a:solidFill>
                  <a:effectLst/>
                  <a:latin typeface="Calibri" panose="020F0502020204030204" pitchFamily="34" charset="0"/>
                  <a:cs typeface="Calibri" panose="020F0502020204030204" pitchFamily="34" charset="0"/>
                </a:rPr>
                <a:t>In 1946, Funmilayo Ransome-</a:t>
              </a:r>
              <a:r>
                <a:rPr lang="en-GB" sz="2400" b="0" i="0" u="none" strike="noStrike" dirty="0" err="1">
                  <a:solidFill>
                    <a:srgbClr val="000000"/>
                  </a:solidFill>
                  <a:effectLst/>
                  <a:latin typeface="Calibri" panose="020F0502020204030204" pitchFamily="34" charset="0"/>
                  <a:cs typeface="Calibri" panose="020F0502020204030204" pitchFamily="34" charset="0"/>
                </a:rPr>
                <a:t>Kuti</a:t>
              </a:r>
              <a:r>
                <a:rPr lang="en-GB" sz="2400" b="0" i="0" u="none" strike="noStrike" dirty="0">
                  <a:solidFill>
                    <a:srgbClr val="000000"/>
                  </a:solidFill>
                  <a:effectLst/>
                  <a:latin typeface="Calibri" panose="020F0502020204030204" pitchFamily="34" charset="0"/>
                  <a:cs typeface="Calibri" panose="020F0502020204030204" pitchFamily="34" charset="0"/>
                </a:rPr>
                <a:t> led the Abeokuta Women’s Revolt in Nigeria, mobilising thousands to challenge colonial taxation and injustice. Called the “Lioness of </a:t>
              </a:r>
              <a:r>
                <a:rPr lang="en-GB" sz="2400" b="0" i="0" u="none" strike="noStrike" dirty="0" err="1">
                  <a:solidFill>
                    <a:srgbClr val="000000"/>
                  </a:solidFill>
                  <a:effectLst/>
                  <a:latin typeface="Calibri" panose="020F0502020204030204" pitchFamily="34" charset="0"/>
                  <a:cs typeface="Calibri" panose="020F0502020204030204" pitchFamily="34" charset="0"/>
                </a:rPr>
                <a:t>Lisabi</a:t>
              </a:r>
              <a:r>
                <a:rPr lang="en-GB" sz="2400" b="0" i="0" u="none" strike="noStrike" dirty="0">
                  <a:solidFill>
                    <a:srgbClr val="000000"/>
                  </a:solidFill>
                  <a:effectLst/>
                  <a:latin typeface="Calibri" panose="020F0502020204030204" pitchFamily="34" charset="0"/>
                  <a:cs typeface="Calibri" panose="020F0502020204030204" pitchFamily="34" charset="0"/>
                </a:rPr>
                <a:t>,” she campaigned tirelessly for education, women’s rights, and political representation. Her fearless stand against both colonial and patriarchal systems made her one of Nigeria’s most influential leaders. Funmilayo’s legacy lives on as a symbol of justice, courage, and the enduring fight for equality. Her story reminds us that true leadership begins with speaking truth to power.</a:t>
              </a:r>
              <a:endParaRPr sz="1800" dirty="0">
                <a:latin typeface="Calibri" panose="020F0502020204030204" pitchFamily="34" charset="0"/>
                <a:cs typeface="Calibri" panose="020F0502020204030204" pitchFamily="34" charset="0"/>
              </a:endParaRPr>
            </a:p>
          </p:txBody>
        </p:sp>
        <p:sp>
          <p:nvSpPr>
            <p:cNvPr id="128" name="Google Shape;128;p15"/>
            <p:cNvSpPr/>
            <p:nvPr/>
          </p:nvSpPr>
          <p:spPr>
            <a:xfrm>
              <a:off x="173260" y="3642258"/>
              <a:ext cx="6493886" cy="3724239"/>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66965" y="5371611"/>
            <a:ext cx="5450542" cy="3847207"/>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Read aloud or summarise </a:t>
            </a:r>
            <a:r>
              <a:rPr lang="en-GB" sz="2000" dirty="0">
                <a:latin typeface="Calibri" panose="020F0502020204030204" pitchFamily="34" charset="0"/>
                <a:cs typeface="Calibri" panose="020F0502020204030204" pitchFamily="34" charset="0"/>
              </a:rPr>
              <a:t>Funmilayo Ransome-</a:t>
            </a:r>
            <a:r>
              <a:rPr lang="en-GB" sz="2000" dirty="0" err="1">
                <a:latin typeface="Calibri" panose="020F0502020204030204" pitchFamily="34" charset="0"/>
                <a:cs typeface="Calibri" panose="020F0502020204030204" pitchFamily="34" charset="0"/>
              </a:rPr>
              <a:t>Kuti’s</a:t>
            </a:r>
            <a:r>
              <a:rPr lang="en-GB" sz="2000" b="0" i="0" u="none" strike="noStrike" dirty="0">
                <a:solidFill>
                  <a:srgbClr val="000000"/>
                </a:solidFill>
                <a:effectLst/>
                <a:latin typeface="Calibri" panose="020F0502020204030204" pitchFamily="34" charset="0"/>
                <a:cs typeface="Calibri" panose="020F0502020204030204" pitchFamily="34" charset="0"/>
              </a:rPr>
              <a:t> story.</a:t>
            </a:r>
            <a:br>
              <a:rPr lang="en-GB" sz="2000" b="0" i="0" u="none" strike="noStrike" dirty="0">
                <a:solidFill>
                  <a:srgbClr val="000000"/>
                </a:solidFill>
                <a:effectLst/>
                <a:latin typeface="Calibri" panose="020F0502020204030204" pitchFamily="34" charset="0"/>
                <a:cs typeface="Calibri" panose="020F0502020204030204" pitchFamily="34" charset="0"/>
              </a:rPr>
            </a:br>
            <a:r>
              <a:rPr lang="en-GB" sz="2000" b="1" i="0" u="none" strike="noStrike" dirty="0">
                <a:solidFill>
                  <a:srgbClr val="000000"/>
                </a:solidFill>
                <a:effectLst/>
                <a:latin typeface="Calibri" panose="020F0502020204030204" pitchFamily="34" charset="0"/>
                <a:cs typeface="Calibri" panose="020F0502020204030204" pitchFamily="34" charset="0"/>
              </a:rPr>
              <a:t>Discuss:</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What inspired Funmilayo to lead women against unfair taxation?</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How did she challenge both colonial rule and gender inequality?</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What does “speaking truth to power” mean in today’s world?</a:t>
            </a:r>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a:solidFill>
                  <a:srgbClr val="000000"/>
                </a:solidFill>
                <a:effectLst/>
                <a:latin typeface="Calibri" panose="020F0502020204030204" pitchFamily="34" charset="0"/>
                <a:cs typeface="Calibri" panose="020F0502020204030204" pitchFamily="34" charset="0"/>
              </a:rPr>
              <a:t>Encourage students to highlight </a:t>
            </a:r>
            <a:r>
              <a:rPr lang="en-GB" sz="2000" b="1" i="0" u="none" strike="noStrike" dirty="0">
                <a:solidFill>
                  <a:srgbClr val="000000"/>
                </a:solidFill>
                <a:effectLst/>
                <a:latin typeface="Calibri" panose="020F0502020204030204" pitchFamily="34" charset="0"/>
                <a:cs typeface="Calibri" panose="020F0502020204030204" pitchFamily="34" charset="0"/>
              </a:rPr>
              <a:t>words that show her inner strength</a:t>
            </a:r>
            <a:r>
              <a:rPr lang="en-GB" sz="2000" b="0" i="0" u="none" strike="noStrike" dirty="0">
                <a:solidFill>
                  <a:srgbClr val="000000"/>
                </a:solidFill>
                <a:effectLst/>
                <a:latin typeface="Calibri" panose="020F0502020204030204" pitchFamily="34" charset="0"/>
                <a:cs typeface="Calibri" panose="020F0502020204030204" pitchFamily="34" charset="0"/>
              </a:rPr>
              <a:t> (e.g., courage, justice, unity).</a:t>
            </a:r>
          </a:p>
        </p:txBody>
      </p:sp>
      <p:sp>
        <p:nvSpPr>
          <p:cNvPr id="4" name="TextBox 3">
            <a:extLst>
              <a:ext uri="{FF2B5EF4-FFF2-40B4-BE49-F238E27FC236}">
                <a16:creationId xmlns:a16="http://schemas.microsoft.com/office/drawing/2014/main" id="{ABDC9829-41E9-A43A-3F1A-65630EB04A3C}"/>
              </a:ext>
            </a:extLst>
          </p:cNvPr>
          <p:cNvSpPr txBox="1"/>
          <p:nvPr/>
        </p:nvSpPr>
        <p:spPr>
          <a:xfrm>
            <a:off x="12548920" y="5234517"/>
            <a:ext cx="5555269" cy="4154984"/>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r>
              <a:rPr lang="en-GB" sz="2000" dirty="0">
                <a:latin typeface="Calibri" panose="020F0502020204030204" pitchFamily="34" charset="0"/>
                <a:cs typeface="Calibri" panose="020F0502020204030204" pitchFamily="34" charset="0"/>
              </a:rPr>
              <a:t>Think about a time when you stood up for what was right.</a:t>
            </a:r>
          </a:p>
          <a:p>
            <a:pPr algn="l"/>
            <a:endParaRPr lang="en-GB" sz="2000" dirty="0">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r>
              <a:rPr lang="en-GB" sz="2000" dirty="0">
                <a:latin typeface="Calibri" panose="020F0502020204030204" pitchFamily="34" charset="0"/>
                <a:cs typeface="Calibri" panose="020F0502020204030204" pitchFamily="34" charset="0"/>
              </a:rPr>
              <a:t>How can students today use their voices to promote fairness and equality in school or community?</a:t>
            </a:r>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a:solidFill>
                  <a:srgbClr val="000000"/>
                </a:solidFill>
                <a:effectLst/>
                <a:latin typeface="Calibri" panose="020F0502020204030204" pitchFamily="34" charset="0"/>
                <a:cs typeface="Calibri" panose="020F0502020204030204" pitchFamily="34" charset="0"/>
              </a:rPr>
              <a:t>Students write a short paragraph or create a drawing that represents </a:t>
            </a:r>
            <a:r>
              <a:rPr lang="en-GB" sz="2000" b="1" i="0" u="none" strike="noStrike" dirty="0">
                <a:solidFill>
                  <a:srgbClr val="000000"/>
                </a:solidFill>
                <a:effectLst/>
                <a:latin typeface="Calibri" panose="020F0502020204030204" pitchFamily="34" charset="0"/>
                <a:cs typeface="Calibri" panose="020F0502020204030204" pitchFamily="34" charset="0"/>
              </a:rPr>
              <a:t>“strength through unity,”</a:t>
            </a:r>
            <a:r>
              <a:rPr lang="en-GB" sz="2000" b="0" i="0" u="none" strike="noStrike" dirty="0">
                <a:solidFill>
                  <a:srgbClr val="000000"/>
                </a:solidFill>
                <a:effectLst/>
                <a:latin typeface="Calibri" panose="020F0502020204030204" pitchFamily="34" charset="0"/>
                <a:cs typeface="Calibri" panose="020F0502020204030204" pitchFamily="34" charset="0"/>
              </a:rPr>
              <a:t> inspired by Funmilayo Ransome-</a:t>
            </a:r>
            <a:r>
              <a:rPr lang="en-GB" sz="2000" b="0" i="0" u="none" strike="noStrike" dirty="0" err="1">
                <a:solidFill>
                  <a:srgbClr val="000000"/>
                </a:solidFill>
                <a:effectLst/>
                <a:latin typeface="Calibri" panose="020F0502020204030204" pitchFamily="34" charset="0"/>
                <a:cs typeface="Calibri" panose="020F0502020204030204" pitchFamily="34" charset="0"/>
              </a:rPr>
              <a:t>Kuti’s</a:t>
            </a:r>
            <a:r>
              <a:rPr lang="en-GB" sz="2000" b="0" i="0" u="none" strike="noStrike" dirty="0">
                <a:solidFill>
                  <a:srgbClr val="000000"/>
                </a:solidFill>
                <a:effectLst/>
                <a:latin typeface="Calibri" panose="020F0502020204030204" pitchFamily="34" charset="0"/>
                <a:cs typeface="Calibri" panose="020F0502020204030204" pitchFamily="34" charset="0"/>
              </a:rPr>
              <a:t> leadership and her ability to bring women together to create change.</a:t>
            </a:r>
            <a:endParaRPr lang="en-GB" sz="16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E9BE8A82-DA1E-6231-9855-AFA0F9BEA324}"/>
              </a:ext>
            </a:extLst>
          </p:cNvPr>
          <p:cNvSpPr txBox="1"/>
          <p:nvPr/>
        </p:nvSpPr>
        <p:spPr>
          <a:xfrm>
            <a:off x="7417880" y="9585548"/>
            <a:ext cx="7750403" cy="400110"/>
          </a:xfrm>
          <a:prstGeom prst="rect">
            <a:avLst/>
          </a:prstGeom>
          <a:noFill/>
        </p:spPr>
        <p:txBody>
          <a:bodyPr wrap="square" rtlCol="0">
            <a:spAutoFit/>
          </a:bodyPr>
          <a:lstStyle/>
          <a:p>
            <a:r>
              <a:rPr lang="en-GB" sz="2000" b="1" i="0" u="none" strike="noStrike" dirty="0">
                <a:solidFill>
                  <a:srgbClr val="000000"/>
                </a:solidFill>
                <a:effectLst/>
                <a:latin typeface="Calibri" panose="020F0502020204030204" pitchFamily="34" charset="0"/>
                <a:cs typeface="Calibri" panose="020F0502020204030204" pitchFamily="34" charset="0"/>
              </a:rPr>
              <a:t>“I do not fear to speak my mind. I will not be silenced.”</a:t>
            </a:r>
            <a:endParaRPr lang="en-US" sz="1600" b="1" i="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356453" y="3602025"/>
            <a:ext cx="6007910" cy="3908762"/>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pPr algn="l"/>
            <a:r>
              <a:rPr lang="en-GB" sz="2000" b="1" i="0" u="none" strike="noStrike" dirty="0">
                <a:solidFill>
                  <a:srgbClr val="000000"/>
                </a:solidFill>
                <a:effectLst/>
                <a:latin typeface="Calibri" panose="020F0502020204030204" pitchFamily="34" charset="0"/>
                <a:cs typeface="Calibri" panose="020F0502020204030204" pitchFamily="34" charset="0"/>
              </a:rPr>
              <a:t>✨ Courage:</a:t>
            </a:r>
            <a:r>
              <a:rPr lang="en-GB" sz="2000" b="0" i="0" u="none" strike="noStrike" dirty="0">
                <a:solidFill>
                  <a:srgbClr val="000000"/>
                </a:solidFill>
                <a:effectLst/>
                <a:latin typeface="Calibri" panose="020F0502020204030204" pitchFamily="34" charset="0"/>
                <a:cs typeface="Calibri" panose="020F0502020204030204" pitchFamily="34" charset="0"/>
              </a:rPr>
              <a:t> Funmilayo stood fearlessly against injustice, even when it meant challenging powerful colonial rulers.</a:t>
            </a:r>
          </a:p>
          <a:p>
            <a:pPr algn="l"/>
            <a:r>
              <a:rPr lang="en-GB" sz="2000" b="1" i="0" u="none" strike="noStrike" dirty="0">
                <a:solidFill>
                  <a:srgbClr val="000000"/>
                </a:solidFill>
                <a:effectLst/>
                <a:latin typeface="Calibri" panose="020F0502020204030204" pitchFamily="34" charset="0"/>
                <a:cs typeface="Calibri" panose="020F0502020204030204" pitchFamily="34" charset="0"/>
              </a:rPr>
              <a:t>⚖️ Justice:</a:t>
            </a:r>
            <a:r>
              <a:rPr lang="en-GB" sz="2000" b="0" i="0" u="none" strike="noStrike" dirty="0">
                <a:solidFill>
                  <a:srgbClr val="000000"/>
                </a:solidFill>
                <a:effectLst/>
                <a:latin typeface="Calibri" panose="020F0502020204030204" pitchFamily="34" charset="0"/>
                <a:cs typeface="Calibri" panose="020F0502020204030204" pitchFamily="34" charset="0"/>
              </a:rPr>
              <a:t> She fought for fair treatment and equal rights for women, believing that everyone deserves a voice.</a:t>
            </a:r>
          </a:p>
          <a:p>
            <a:pPr algn="l"/>
            <a:r>
              <a:rPr lang="en-GB" sz="2000" b="1" i="0" u="none" strike="noStrike" dirty="0">
                <a:solidFill>
                  <a:srgbClr val="000000"/>
                </a:solidFill>
                <a:effectLst/>
                <a:latin typeface="Calibri" panose="020F0502020204030204" pitchFamily="34" charset="0"/>
                <a:cs typeface="Calibri" panose="020F0502020204030204" pitchFamily="34" charset="0"/>
              </a:rPr>
              <a:t>💬 Advocacy:</a:t>
            </a:r>
            <a:r>
              <a:rPr lang="en-GB" sz="2000" b="0" i="0" u="none" strike="noStrike" dirty="0">
                <a:solidFill>
                  <a:srgbClr val="000000"/>
                </a:solidFill>
                <a:effectLst/>
                <a:latin typeface="Calibri" panose="020F0502020204030204" pitchFamily="34" charset="0"/>
                <a:cs typeface="Calibri" panose="020F0502020204030204" pitchFamily="34" charset="0"/>
              </a:rPr>
              <a:t> Funmilayo used her words and actions to speak up for those who could not speak for themselves.</a:t>
            </a:r>
          </a:p>
          <a:p>
            <a:pPr algn="l"/>
            <a:r>
              <a:rPr lang="en-GB" sz="2000" b="1" i="0" u="none" strike="noStrike" dirty="0">
                <a:solidFill>
                  <a:srgbClr val="000000"/>
                </a:solidFill>
                <a:effectLst/>
                <a:latin typeface="Calibri" panose="020F0502020204030204" pitchFamily="34" charset="0"/>
                <a:cs typeface="Calibri" panose="020F0502020204030204" pitchFamily="34" charset="0"/>
              </a:rPr>
              <a:t>📚 Education:</a:t>
            </a:r>
            <a:r>
              <a:rPr lang="en-GB" sz="2000" b="0" i="0" u="none" strike="noStrike" dirty="0">
                <a:solidFill>
                  <a:srgbClr val="000000"/>
                </a:solidFill>
                <a:effectLst/>
                <a:latin typeface="Calibri" panose="020F0502020204030204" pitchFamily="34" charset="0"/>
                <a:cs typeface="Calibri" panose="020F0502020204030204" pitchFamily="34" charset="0"/>
              </a:rPr>
              <a:t> She championed learning as a tool for empowerment and progress, encouraging women and children to seek knowledge.</a:t>
            </a: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007911" cy="221475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326577" y="7615778"/>
            <a:ext cx="6192316" cy="2369880"/>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a:t>
            </a:r>
            <a:r>
              <a:rPr lang="en-GB" sz="2400" b="1" u="sng" dirty="0">
                <a:latin typeface="Calibri" panose="020F0502020204030204" pitchFamily="34" charset="0"/>
                <a:cs typeface="Calibri" panose="020F0502020204030204" pitchFamily="34" charset="0"/>
              </a:rPr>
              <a:t>Funmilayo Ransome-</a:t>
            </a:r>
            <a:r>
              <a:rPr lang="en-GB" sz="2400" b="1" u="sng" dirty="0" err="1">
                <a:latin typeface="Calibri" panose="020F0502020204030204" pitchFamily="34" charset="0"/>
                <a:cs typeface="Calibri" panose="020F0502020204030204" pitchFamily="34" charset="0"/>
              </a:rPr>
              <a:t>Kuti’s</a:t>
            </a:r>
            <a:r>
              <a:rPr lang="en-GB" sz="2400" b="1" u="sng" dirty="0">
                <a:latin typeface="Calibri" panose="020F0502020204030204" pitchFamily="34" charset="0"/>
                <a:cs typeface="Calibri" panose="020F0502020204030204" pitchFamily="34" charset="0"/>
              </a:rPr>
              <a:t> Legacy</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Funmilayo Ransome-</a:t>
            </a:r>
            <a:r>
              <a:rPr lang="en-GB" sz="2000" b="0" i="0" u="none" strike="noStrike" dirty="0" err="1">
                <a:solidFill>
                  <a:srgbClr val="000000"/>
                </a:solidFill>
                <a:effectLst/>
                <a:latin typeface="Calibri" panose="020F0502020204030204" pitchFamily="34" charset="0"/>
                <a:cs typeface="Calibri" panose="020F0502020204030204" pitchFamily="34" charset="0"/>
              </a:rPr>
              <a:t>Kuti’s</a:t>
            </a:r>
            <a:r>
              <a:rPr lang="en-GB" sz="2000" b="0" i="0" u="none" strike="noStrike" dirty="0">
                <a:solidFill>
                  <a:srgbClr val="000000"/>
                </a:solidFill>
                <a:effectLst/>
                <a:latin typeface="Calibri" panose="020F0502020204030204" pitchFamily="34" charset="0"/>
                <a:cs typeface="Calibri" panose="020F0502020204030204" pitchFamily="34" charset="0"/>
              </a:rPr>
              <a:t> leadership reshaped the fight for women’s rights and justice in Nigeria. She showed that true strength lies in standing up for others, paving the way for future generations of women leaders across Africa.</a:t>
            </a:r>
            <a:endParaRPr lang="en-GB" sz="16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12" name="Google Shape;128;p15">
            <a:extLst>
              <a:ext uri="{FF2B5EF4-FFF2-40B4-BE49-F238E27FC236}">
                <a16:creationId xmlns:a16="http://schemas.microsoft.com/office/drawing/2014/main" id="{EBCD25A5-D07B-559F-3563-94E27289294D}"/>
              </a:ext>
            </a:extLst>
          </p:cNvPr>
          <p:cNvSpPr/>
          <p:nvPr/>
        </p:nvSpPr>
        <p:spPr>
          <a:xfrm>
            <a:off x="324997" y="7527773"/>
            <a:ext cx="6176564" cy="2624718"/>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8525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657671" y="248237"/>
            <a:ext cx="10599469"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i="0" u="none" strike="noStrike" dirty="0">
                <a:solidFill>
                  <a:schemeClr val="bg1"/>
                </a:solidFill>
                <a:effectLst/>
                <a:latin typeface="Calibri" panose="020F0502020204030204" pitchFamily="34" charset="0"/>
                <a:cs typeface="Calibri" panose="020F0502020204030204" pitchFamily="34" charset="0"/>
              </a:rPr>
              <a:t>Lilian </a:t>
            </a:r>
            <a:r>
              <a:rPr lang="en-GB" sz="4000" b="1" i="0" u="none" strike="noStrike" dirty="0" err="1">
                <a:solidFill>
                  <a:schemeClr val="bg1"/>
                </a:solidFill>
                <a:effectLst/>
                <a:latin typeface="Calibri" panose="020F0502020204030204" pitchFamily="34" charset="0"/>
                <a:cs typeface="Calibri" panose="020F0502020204030204" pitchFamily="34" charset="0"/>
              </a:rPr>
              <a:t>Ngoyi</a:t>
            </a:r>
            <a:r>
              <a:rPr lang="en-GB" sz="4000" b="1" i="0" u="none" strike="noStrike" dirty="0">
                <a:solidFill>
                  <a:schemeClr val="bg1"/>
                </a:solidFill>
                <a:effectLst/>
                <a:latin typeface="Calibri" panose="020F0502020204030204" pitchFamily="34" charset="0"/>
                <a:cs typeface="Calibri" panose="020F0502020204030204" pitchFamily="34" charset="0"/>
              </a:rPr>
              <a:t> – The Mother of the Black Resistance</a:t>
            </a:r>
            <a:endParaRPr sz="2400"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36711" y="1220082"/>
            <a:ext cx="17718002" cy="8334278"/>
            <a:chOff x="151921" y="1333157"/>
            <a:chExt cx="19151196" cy="8075191"/>
          </a:xfrm>
        </p:grpSpPr>
        <p:sp>
          <p:nvSpPr>
            <p:cNvPr id="115" name="Google Shape;115;p15"/>
            <p:cNvSpPr/>
            <p:nvPr/>
          </p:nvSpPr>
          <p:spPr>
            <a:xfrm>
              <a:off x="7100803" y="4130931"/>
              <a:ext cx="6141563" cy="5277417"/>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1"/>
              <a:ext cx="12193592" cy="2607169"/>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451207" cy="5069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p:txBody>
        </p:sp>
        <p:sp>
          <p:nvSpPr>
            <p:cNvPr id="121" name="Google Shape;121;p15"/>
            <p:cNvSpPr/>
            <p:nvPr/>
          </p:nvSpPr>
          <p:spPr>
            <a:xfrm>
              <a:off x="13416360" y="4110798"/>
              <a:ext cx="5886757" cy="3257734"/>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494268" y="1499347"/>
              <a:ext cx="11496196" cy="244527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p>
            <a:p>
              <a:pPr marL="0" marR="0" lvl="0" indent="0" algn="just" rtl="0">
                <a:spcBef>
                  <a:spcPts val="0"/>
                </a:spcBef>
                <a:spcAft>
                  <a:spcPts val="0"/>
                </a:spcAft>
                <a:buNone/>
              </a:pPr>
              <a:endParaRPr lang="en-GB" sz="1600" dirty="0">
                <a:latin typeface="Calibri" panose="020F0502020204030204" pitchFamily="34" charset="0"/>
                <a:cs typeface="Calibri" panose="020F0502020204030204" pitchFamily="34" charset="0"/>
              </a:endParaRPr>
            </a:p>
            <a:p>
              <a:pPr marL="0" marR="0" lvl="0" indent="0" algn="just" rtl="0">
                <a:spcBef>
                  <a:spcPts val="0"/>
                </a:spcBef>
                <a:spcAft>
                  <a:spcPts val="0"/>
                </a:spcAft>
                <a:buNone/>
              </a:pPr>
              <a:r>
                <a:rPr lang="en-GB" sz="2200" b="0" i="0" u="none" strike="noStrike" dirty="0">
                  <a:solidFill>
                    <a:srgbClr val="000000"/>
                  </a:solidFill>
                  <a:effectLst/>
                  <a:latin typeface="Calibri" panose="020F0502020204030204" pitchFamily="34" charset="0"/>
                  <a:cs typeface="Calibri" panose="020F0502020204030204" pitchFamily="34" charset="0"/>
                </a:rPr>
                <a:t>In 1956, Lilian </a:t>
              </a:r>
              <a:r>
                <a:rPr lang="en-GB" sz="2200" b="0" i="0" u="none" strike="noStrike" dirty="0" err="1">
                  <a:solidFill>
                    <a:srgbClr val="000000"/>
                  </a:solidFill>
                  <a:effectLst/>
                  <a:latin typeface="Calibri" panose="020F0502020204030204" pitchFamily="34" charset="0"/>
                  <a:cs typeface="Calibri" panose="020F0502020204030204" pitchFamily="34" charset="0"/>
                </a:rPr>
                <a:t>Ngoyi</a:t>
              </a:r>
              <a:r>
                <a:rPr lang="en-GB" sz="2200" b="0" i="0" u="none" strike="noStrike" dirty="0">
                  <a:solidFill>
                    <a:srgbClr val="000000"/>
                  </a:solidFill>
                  <a:effectLst/>
                  <a:latin typeface="Calibri" panose="020F0502020204030204" pitchFamily="34" charset="0"/>
                  <a:cs typeface="Calibri" panose="020F0502020204030204" pitchFamily="34" charset="0"/>
                </a:rPr>
                <a:t> stood among the leaders of the great Women’s March to Pretoria, where 20,000 women protested apartheid pass laws in South Africa. Known as the “Mother of the Black Resistance,” she was also the first woman elected to the ANC’s National Executive Committee. Lilian’s fearless defiance embodies the spirit of the struggle against injustice and inspires generations to stand up for equality and rights.</a:t>
              </a:r>
              <a:endParaRPr sz="2200" dirty="0">
                <a:latin typeface="Calibri" panose="020F0502020204030204" pitchFamily="34" charset="0"/>
                <a:cs typeface="Calibri" panose="020F0502020204030204" pitchFamily="34" charset="0"/>
              </a:endParaRPr>
            </a:p>
          </p:txBody>
        </p:sp>
        <p:sp>
          <p:nvSpPr>
            <p:cNvPr id="128" name="Google Shape;128;p15"/>
            <p:cNvSpPr/>
            <p:nvPr/>
          </p:nvSpPr>
          <p:spPr>
            <a:xfrm>
              <a:off x="151921" y="4535576"/>
              <a:ext cx="6634088" cy="289262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79791" y="4183763"/>
            <a:ext cx="5678796" cy="5386090"/>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Lilian </a:t>
            </a:r>
            <a:r>
              <a:rPr lang="en-GB" sz="2000" b="0" i="0" u="none" strike="noStrike" dirty="0" err="1">
                <a:solidFill>
                  <a:srgbClr val="000000"/>
                </a:solidFill>
                <a:effectLst/>
                <a:latin typeface="Calibri" panose="020F0502020204030204" pitchFamily="34" charset="0"/>
                <a:cs typeface="Calibri" panose="020F0502020204030204" pitchFamily="34" charset="0"/>
              </a:rPr>
              <a:t>Ngoyi</a:t>
            </a:r>
            <a:r>
              <a:rPr lang="en-GB" sz="2000" b="0" i="0" u="none" strike="noStrike" dirty="0">
                <a:solidFill>
                  <a:srgbClr val="000000"/>
                </a:solidFill>
                <a:effectLst/>
                <a:latin typeface="Calibri" panose="020F0502020204030204" pitchFamily="34" charset="0"/>
                <a:cs typeface="Calibri" panose="020F0502020204030204" pitchFamily="34" charset="0"/>
              </a:rPr>
              <a:t> was a trailblazer in the fight against apartheid in South Africa. In 1956, she joined other women leaders to organize a march to Pretoria to protest the oppressive pass laws that restricted the movement of Black South Africans. Despite facing arrest and intimidation, Lilian continued to lead, becoming the first woman elected to the ANC’s National Executive Committee.</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1" i="0" u="none" strike="noStrike" dirty="0">
                <a:solidFill>
                  <a:srgbClr val="000000"/>
                </a:solidFill>
                <a:effectLst/>
                <a:latin typeface="Calibri" panose="020F0502020204030204" pitchFamily="34" charset="0"/>
                <a:cs typeface="Calibri" panose="020F0502020204030204" pitchFamily="34" charset="0"/>
              </a:rPr>
              <a:t>Discussion Questions:</a:t>
            </a:r>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marL="457200" indent="-457200" algn="l">
              <a:buFont typeface="+mj-lt"/>
              <a:buAutoNum type="arabicPeriod"/>
            </a:pPr>
            <a:r>
              <a:rPr lang="en-GB" sz="2000" b="0" i="0" u="none" strike="noStrike" dirty="0">
                <a:solidFill>
                  <a:srgbClr val="000000"/>
                </a:solidFill>
                <a:effectLst/>
                <a:latin typeface="Calibri" panose="020F0502020204030204" pitchFamily="34" charset="0"/>
                <a:cs typeface="Calibri" panose="020F0502020204030204" pitchFamily="34" charset="0"/>
              </a:rPr>
              <a:t>What challenges did Lilian </a:t>
            </a:r>
            <a:r>
              <a:rPr lang="en-GB" sz="2000" b="0" i="0" u="none" strike="noStrike" dirty="0" err="1">
                <a:solidFill>
                  <a:srgbClr val="000000"/>
                </a:solidFill>
                <a:effectLst/>
                <a:latin typeface="Calibri" panose="020F0502020204030204" pitchFamily="34" charset="0"/>
                <a:cs typeface="Calibri" panose="020F0502020204030204" pitchFamily="34" charset="0"/>
              </a:rPr>
              <a:t>Ngoyi</a:t>
            </a:r>
            <a:r>
              <a:rPr lang="en-GB" sz="2000" b="0" i="0" u="none" strike="noStrike" dirty="0">
                <a:solidFill>
                  <a:srgbClr val="000000"/>
                </a:solidFill>
                <a:effectLst/>
                <a:latin typeface="Calibri" panose="020F0502020204030204" pitchFamily="34" charset="0"/>
                <a:cs typeface="Calibri" panose="020F0502020204030204" pitchFamily="34" charset="0"/>
              </a:rPr>
              <a:t> face, and how did she overcome them?</a:t>
            </a:r>
          </a:p>
          <a:p>
            <a:pPr marL="457200" indent="-457200" algn="l">
              <a:buFont typeface="+mj-lt"/>
              <a:buAutoNum type="arabicPeriod"/>
            </a:pPr>
            <a:r>
              <a:rPr lang="en-GB" sz="2000" b="0" i="0" u="none" strike="noStrike" dirty="0">
                <a:solidFill>
                  <a:srgbClr val="000000"/>
                </a:solidFill>
                <a:effectLst/>
                <a:latin typeface="Calibri" panose="020F0502020204030204" pitchFamily="34" charset="0"/>
                <a:cs typeface="Calibri" panose="020F0502020204030204" pitchFamily="34" charset="0"/>
              </a:rPr>
              <a:t>How did working together with others strengthen the women’s cause?</a:t>
            </a:r>
          </a:p>
          <a:p>
            <a:pPr marL="457200" indent="-457200" algn="l">
              <a:buFont typeface="+mj-lt"/>
              <a:buAutoNum type="arabicPeriod"/>
            </a:pPr>
            <a:r>
              <a:rPr lang="en-GB" sz="2000" b="0" i="0" u="none" strike="noStrike" dirty="0">
                <a:solidFill>
                  <a:srgbClr val="000000"/>
                </a:solidFill>
                <a:effectLst/>
                <a:latin typeface="Calibri" panose="020F0502020204030204" pitchFamily="34" charset="0"/>
                <a:cs typeface="Calibri" panose="020F0502020204030204" pitchFamily="34" charset="0"/>
              </a:rPr>
              <a:t>In what ways can we apply Lilian </a:t>
            </a:r>
            <a:r>
              <a:rPr lang="en-GB" sz="2000" b="0" i="0" u="none" strike="noStrike" dirty="0" err="1">
                <a:solidFill>
                  <a:srgbClr val="000000"/>
                </a:solidFill>
                <a:effectLst/>
                <a:latin typeface="Calibri" panose="020F0502020204030204" pitchFamily="34" charset="0"/>
                <a:cs typeface="Calibri" panose="020F0502020204030204" pitchFamily="34" charset="0"/>
              </a:rPr>
              <a:t>Ngoyi’s</a:t>
            </a:r>
            <a:r>
              <a:rPr lang="en-GB" sz="2000" b="0" i="0" u="none" strike="noStrike" dirty="0">
                <a:solidFill>
                  <a:srgbClr val="000000"/>
                </a:solidFill>
                <a:effectLst/>
                <a:latin typeface="Calibri" panose="020F0502020204030204" pitchFamily="34" charset="0"/>
                <a:cs typeface="Calibri" panose="020F0502020204030204" pitchFamily="34" charset="0"/>
              </a:rPr>
              <a:t> courage and leadership in our own lives?</a:t>
            </a:r>
          </a:p>
        </p:txBody>
      </p:sp>
      <p:sp>
        <p:nvSpPr>
          <p:cNvPr id="4" name="TextBox 3">
            <a:extLst>
              <a:ext uri="{FF2B5EF4-FFF2-40B4-BE49-F238E27FC236}">
                <a16:creationId xmlns:a16="http://schemas.microsoft.com/office/drawing/2014/main" id="{ABDC9829-41E9-A43A-3F1A-65630EB04A3C}"/>
              </a:ext>
            </a:extLst>
          </p:cNvPr>
          <p:cNvSpPr txBox="1"/>
          <p:nvPr/>
        </p:nvSpPr>
        <p:spPr>
          <a:xfrm>
            <a:off x="12735968" y="4135660"/>
            <a:ext cx="5259468" cy="3231654"/>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r>
              <a:rPr lang="en-GB" sz="2000" dirty="0">
                <a:latin typeface="Calibri" panose="020F0502020204030204" pitchFamily="34" charset="0"/>
                <a:cs typeface="Calibri" panose="020F0502020204030204" pitchFamily="34" charset="0"/>
              </a:rPr>
              <a:t>Think about a time when you stood up for what was right.</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Students can write a short paragraph, create a drawing, or share a story showing how they can stand up for fairness and equality in their own communities. Encourage them to think about ways their voice or actions could contribute to positive change.</a:t>
            </a:r>
            <a:endParaRPr lang="en-GB" sz="16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476471" y="4603434"/>
            <a:ext cx="6158833" cy="2985433"/>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r>
              <a:rPr lang="en-GB" sz="2000" b="1" dirty="0">
                <a:latin typeface="Calibri" panose="020F0502020204030204" pitchFamily="34" charset="0"/>
                <a:cs typeface="Calibri" panose="020F0502020204030204" pitchFamily="34" charset="0"/>
              </a:rPr>
              <a:t>Courage</a:t>
            </a:r>
            <a:r>
              <a:rPr lang="en-GB" sz="2000" dirty="0">
                <a:latin typeface="Calibri" panose="020F0502020204030204" pitchFamily="34" charset="0"/>
                <a:cs typeface="Calibri" panose="020F0502020204030204" pitchFamily="34" charset="0"/>
              </a:rPr>
              <a:t> – </a:t>
            </a:r>
            <a:r>
              <a:rPr lang="en-GB" sz="2000" b="0" i="0" u="none" strike="noStrike" dirty="0">
                <a:solidFill>
                  <a:srgbClr val="000000"/>
                </a:solidFill>
                <a:effectLst/>
                <a:latin typeface="Calibri" panose="020F0502020204030204" pitchFamily="34" charset="0"/>
                <a:cs typeface="Calibri" panose="020F0502020204030204" pitchFamily="34" charset="0"/>
              </a:rPr>
              <a:t>standing up to unfair laws, even when it put her at risk.</a:t>
            </a:r>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Unity</a:t>
            </a:r>
            <a:r>
              <a:rPr lang="en-GB" sz="2000" dirty="0">
                <a:latin typeface="Calibri" panose="020F0502020204030204" pitchFamily="34" charset="0"/>
                <a:cs typeface="Calibri" panose="020F0502020204030204" pitchFamily="34" charset="0"/>
              </a:rPr>
              <a:t> –</a:t>
            </a:r>
            <a:r>
              <a:rPr lang="en-GB" sz="2000" b="0" i="0" u="none" strike="noStrike" dirty="0">
                <a:solidFill>
                  <a:srgbClr val="000000"/>
                </a:solidFill>
                <a:effectLst/>
                <a:latin typeface="Calibri" panose="020F0502020204030204" pitchFamily="34" charset="0"/>
                <a:cs typeface="Calibri" panose="020F0502020204030204" pitchFamily="34" charset="0"/>
              </a:rPr>
              <a:t>She brought together thousands of women, proving that strength comes from working as one.</a:t>
            </a:r>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Leadership</a:t>
            </a:r>
            <a:r>
              <a:rPr lang="en-GB" sz="2000" dirty="0">
                <a:latin typeface="Calibri" panose="020F0502020204030204" pitchFamily="34" charset="0"/>
                <a:cs typeface="Calibri" panose="020F0502020204030204" pitchFamily="34" charset="0"/>
              </a:rPr>
              <a:t> –As the first woman elected to the ANC’s National Executive, she led by example &amp; inspired others</a:t>
            </a:r>
          </a:p>
          <a:p>
            <a:r>
              <a:rPr lang="en-GB" sz="2000" b="1" dirty="0">
                <a:latin typeface="Calibri" panose="020F0502020204030204" pitchFamily="34" charset="0"/>
                <a:cs typeface="Calibri" panose="020F0502020204030204" pitchFamily="34" charset="0"/>
              </a:rPr>
              <a:t>Perseverance</a:t>
            </a:r>
            <a:r>
              <a:rPr lang="en-GB" sz="2000" dirty="0">
                <a:latin typeface="Calibri" panose="020F0502020204030204" pitchFamily="34" charset="0"/>
                <a:cs typeface="Calibri" panose="020F0502020204030204" pitchFamily="34" charset="0"/>
              </a:rPr>
              <a:t> – </a:t>
            </a:r>
            <a:r>
              <a:rPr lang="en-GB" sz="2000" b="0" i="0" u="none" strike="noStrike" dirty="0">
                <a:solidFill>
                  <a:srgbClr val="000000"/>
                </a:solidFill>
                <a:effectLst/>
                <a:latin typeface="Calibri" panose="020F0502020204030204" pitchFamily="34" charset="0"/>
                <a:cs typeface="Calibri" panose="020F0502020204030204" pitchFamily="34" charset="0"/>
              </a:rPr>
              <a:t>Despite arrests and intimidation, Lilian never gave up on the fight for justice and equality.</a:t>
            </a:r>
            <a:endParaRPr lang="en-GB" sz="2000" dirty="0">
              <a:latin typeface="Calibri" panose="020F0502020204030204" pitchFamily="34" charset="0"/>
              <a:cs typeface="Calibri" panose="020F0502020204030204" pitchFamily="34" charset="0"/>
            </a:endParaRP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147671" cy="3103817"/>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407652" y="7526868"/>
            <a:ext cx="6066680" cy="2616101"/>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Lilian </a:t>
            </a:r>
            <a:r>
              <a:rPr lang="en-GB" sz="2400" b="1" i="0" u="sng" strike="noStrike" dirty="0" err="1">
                <a:solidFill>
                  <a:srgbClr val="000000"/>
                </a:solidFill>
                <a:effectLst/>
                <a:latin typeface="Calibri" panose="020F0502020204030204" pitchFamily="34" charset="0"/>
                <a:cs typeface="Calibri" panose="020F0502020204030204" pitchFamily="34" charset="0"/>
              </a:rPr>
              <a:t>Ngoyi’s</a:t>
            </a:r>
            <a:r>
              <a:rPr lang="en-GB" sz="2400" b="1" i="0" u="sng" strike="noStrike" dirty="0">
                <a:solidFill>
                  <a:srgbClr val="000000"/>
                </a:solidFill>
                <a:effectLst/>
                <a:latin typeface="Calibri" panose="020F0502020204030204" pitchFamily="34" charset="0"/>
                <a:cs typeface="Calibri" panose="020F0502020204030204" pitchFamily="34" charset="0"/>
              </a:rPr>
              <a:t> </a:t>
            </a:r>
            <a:r>
              <a:rPr lang="en-GB" sz="2400" b="1" u="sng" dirty="0">
                <a:latin typeface="Calibri" panose="020F0502020204030204" pitchFamily="34" charset="0"/>
                <a:cs typeface="Calibri" panose="020F0502020204030204" pitchFamily="34" charset="0"/>
              </a:rPr>
              <a:t>Legacy</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Lilian </a:t>
            </a:r>
            <a:r>
              <a:rPr lang="en-GB" sz="2000" b="0" i="0" u="none" strike="noStrike" dirty="0" err="1">
                <a:solidFill>
                  <a:srgbClr val="000000"/>
                </a:solidFill>
                <a:effectLst/>
                <a:latin typeface="Calibri" panose="020F0502020204030204" pitchFamily="34" charset="0"/>
                <a:cs typeface="Calibri" panose="020F0502020204030204" pitchFamily="34" charset="0"/>
              </a:rPr>
              <a:t>Ngoyi’s</a:t>
            </a:r>
            <a:r>
              <a:rPr lang="en-GB" sz="2000" b="0" i="0" u="none" strike="noStrike" dirty="0">
                <a:solidFill>
                  <a:srgbClr val="000000"/>
                </a:solidFill>
                <a:effectLst/>
                <a:latin typeface="Calibri" panose="020F0502020204030204" pitchFamily="34" charset="0"/>
                <a:cs typeface="Calibri" panose="020F0502020204030204" pitchFamily="34" charset="0"/>
              </a:rPr>
              <a:t> life teaches us that women’s voices and actions are powerful tools for change. Through courage, unity, and persistence, she not only challenged apartheid laws but also paved the way for future generations of leaders. Her legacy reminds students that standing up for justice requires determination, teamwork, and unwavering belief in equality.</a:t>
            </a:r>
            <a:endParaRPr lang="en-GB"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E239921A-A972-FE4B-C028-53CA09CCA047}"/>
              </a:ext>
            </a:extLst>
          </p:cNvPr>
          <p:cNvSpPr txBox="1"/>
          <p:nvPr/>
        </p:nvSpPr>
        <p:spPr>
          <a:xfrm>
            <a:off x="407652" y="1838380"/>
            <a:ext cx="6076730" cy="2554545"/>
          </a:xfrm>
          <a:prstGeom prst="rect">
            <a:avLst/>
          </a:prstGeom>
          <a:noFill/>
        </p:spPr>
        <p:txBody>
          <a:bodyPr wrap="square">
            <a:spAutoFit/>
          </a:bodyPr>
          <a:lstStyle/>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Describe Lilian </a:t>
            </a:r>
            <a:r>
              <a:rPr lang="en-GB" sz="2000" dirty="0" err="1">
                <a:latin typeface="Calibri" panose="020F0502020204030204" pitchFamily="34" charset="0"/>
                <a:cs typeface="Calibri" panose="020F0502020204030204" pitchFamily="34" charset="0"/>
              </a:rPr>
              <a:t>Ngoyi’s</a:t>
            </a:r>
            <a:r>
              <a:rPr lang="en-GB" sz="2000" dirty="0">
                <a:latin typeface="Calibri" panose="020F0502020204030204" pitchFamily="34" charset="0"/>
                <a:cs typeface="Calibri" panose="020F0502020204030204" pitchFamily="34" charset="0"/>
              </a:rPr>
              <a:t> contributions to the anti-apartheid movement.</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Explain the significance of the 1956 Women’s March to Pretoria.</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Identify the qualities of courage, leadership, and resilience demonstrated by Lilian </a:t>
            </a:r>
            <a:r>
              <a:rPr lang="en-GB" sz="2000" dirty="0" err="1">
                <a:latin typeface="Calibri" panose="020F0502020204030204" pitchFamily="34" charset="0"/>
                <a:cs typeface="Calibri" panose="020F0502020204030204" pitchFamily="34" charset="0"/>
              </a:rPr>
              <a:t>Ngoyi</a:t>
            </a:r>
            <a:r>
              <a:rPr lang="en-GB" sz="2000" dirty="0">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individual and collective action can create social change.</a:t>
            </a:r>
          </a:p>
        </p:txBody>
      </p:sp>
      <p:sp>
        <p:nvSpPr>
          <p:cNvPr id="9" name="Google Shape;128;p15">
            <a:extLst>
              <a:ext uri="{FF2B5EF4-FFF2-40B4-BE49-F238E27FC236}">
                <a16:creationId xmlns:a16="http://schemas.microsoft.com/office/drawing/2014/main" id="{CD83A37E-29F5-67EF-DDB0-91C94CE05D71}"/>
              </a:ext>
            </a:extLst>
          </p:cNvPr>
          <p:cNvSpPr/>
          <p:nvPr/>
        </p:nvSpPr>
        <p:spPr>
          <a:xfrm>
            <a:off x="326661" y="7588868"/>
            <a:ext cx="6147671" cy="2566800"/>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92A57257-64CF-4C14-90A6-EC17FF5E3B15}"/>
              </a:ext>
            </a:extLst>
          </p:cNvPr>
          <p:cNvSpPr txBox="1"/>
          <p:nvPr/>
        </p:nvSpPr>
        <p:spPr>
          <a:xfrm>
            <a:off x="12672810" y="7813741"/>
            <a:ext cx="4935690" cy="707886"/>
          </a:xfrm>
          <a:prstGeom prst="rect">
            <a:avLst/>
          </a:prstGeom>
          <a:noFill/>
        </p:spPr>
        <p:txBody>
          <a:bodyPr wrap="square" rtlCol="0">
            <a:spAutoFit/>
          </a:bodyPr>
          <a:lstStyle/>
          <a:p>
            <a:r>
              <a:rPr lang="en-GB" sz="2000" b="0" i="1" u="none" strike="noStrike" dirty="0">
                <a:solidFill>
                  <a:srgbClr val="000000"/>
                </a:solidFill>
                <a:effectLst/>
                <a:latin typeface="Calibri" panose="020F0502020204030204" pitchFamily="34" charset="0"/>
                <a:cs typeface="Calibri" panose="020F0502020204030204" pitchFamily="34" charset="0"/>
              </a:rPr>
              <a:t>"Do not wait for leaders; do it alone, person to person."</a:t>
            </a:r>
            <a:r>
              <a:rPr lang="en-GB" sz="2000" b="0" i="0" u="none" strike="noStrike" dirty="0">
                <a:solidFill>
                  <a:srgbClr val="000000"/>
                </a:solidFill>
                <a:effectLst/>
                <a:latin typeface="Calibri" panose="020F0502020204030204" pitchFamily="34" charset="0"/>
                <a:cs typeface="Calibri" panose="020F0502020204030204" pitchFamily="34" charset="0"/>
              </a:rPr>
              <a:t> – Lilian </a:t>
            </a:r>
            <a:r>
              <a:rPr lang="en-GB" sz="2000" b="0" i="0" u="none" strike="noStrike" dirty="0" err="1">
                <a:solidFill>
                  <a:srgbClr val="000000"/>
                </a:solidFill>
                <a:effectLst/>
                <a:latin typeface="Calibri" panose="020F0502020204030204" pitchFamily="34" charset="0"/>
                <a:cs typeface="Calibri" panose="020F0502020204030204" pitchFamily="34" charset="0"/>
              </a:rPr>
              <a:t>Ngoyi</a:t>
            </a:r>
            <a:endParaRPr lang="en-US" sz="1600" b="1" i="1" dirty="0">
              <a:latin typeface="Calibri" panose="020F0502020204030204" pitchFamily="34" charset="0"/>
              <a:cs typeface="Calibri" panose="020F0502020204030204" pitchFamily="34" charset="0"/>
            </a:endParaRPr>
          </a:p>
        </p:txBody>
      </p:sp>
      <p:sp>
        <p:nvSpPr>
          <p:cNvPr id="15" name="Google Shape;121;p15">
            <a:extLst>
              <a:ext uri="{FF2B5EF4-FFF2-40B4-BE49-F238E27FC236}">
                <a16:creationId xmlns:a16="http://schemas.microsoft.com/office/drawing/2014/main" id="{A9C2B847-281B-F5EA-B646-0EF3171A9090}"/>
              </a:ext>
            </a:extLst>
          </p:cNvPr>
          <p:cNvSpPr/>
          <p:nvPr/>
        </p:nvSpPr>
        <p:spPr>
          <a:xfrm>
            <a:off x="12642593" y="7744601"/>
            <a:ext cx="5446217" cy="84616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1750637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657671" y="248237"/>
            <a:ext cx="10599469"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i="0" u="none" strike="noStrike" dirty="0" err="1">
                <a:solidFill>
                  <a:schemeClr val="bg1"/>
                </a:solidFill>
                <a:effectLst/>
                <a:latin typeface="Calibri" panose="020F0502020204030204" pitchFamily="34" charset="0"/>
                <a:cs typeface="Calibri" panose="020F0502020204030204" pitchFamily="34" charset="0"/>
              </a:rPr>
              <a:t>Leymah</a:t>
            </a:r>
            <a:r>
              <a:rPr lang="en-GB" sz="4000" b="1" i="0" u="none" strike="noStrike" dirty="0">
                <a:solidFill>
                  <a:schemeClr val="bg1"/>
                </a:solidFill>
                <a:effectLst/>
                <a:latin typeface="Calibri" panose="020F0502020204030204" pitchFamily="34" charset="0"/>
                <a:cs typeface="Calibri" panose="020F0502020204030204" pitchFamily="34" charset="0"/>
              </a:rPr>
              <a:t> </a:t>
            </a:r>
            <a:r>
              <a:rPr lang="en-GB" sz="4000" b="1" i="0" u="none" strike="noStrike" dirty="0" err="1">
                <a:solidFill>
                  <a:schemeClr val="bg1"/>
                </a:solidFill>
                <a:effectLst/>
                <a:latin typeface="Calibri" panose="020F0502020204030204" pitchFamily="34" charset="0"/>
                <a:cs typeface="Calibri" panose="020F0502020204030204" pitchFamily="34" charset="0"/>
              </a:rPr>
              <a:t>Gbowee</a:t>
            </a:r>
            <a:r>
              <a:rPr lang="en-GB" sz="4000" b="1" i="0" u="none" strike="noStrike" dirty="0">
                <a:solidFill>
                  <a:schemeClr val="bg1"/>
                </a:solidFill>
                <a:effectLst/>
                <a:latin typeface="Calibri" panose="020F0502020204030204" pitchFamily="34" charset="0"/>
                <a:cs typeface="Calibri" panose="020F0502020204030204" pitchFamily="34" charset="0"/>
              </a:rPr>
              <a:t> – The Peacebuilder of Liberia</a:t>
            </a:r>
            <a:endParaRPr sz="1800"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36711" y="1220082"/>
            <a:ext cx="17718002" cy="8935586"/>
            <a:chOff x="151921" y="1333157"/>
            <a:chExt cx="19151196" cy="8657806"/>
          </a:xfrm>
        </p:grpSpPr>
        <p:sp>
          <p:nvSpPr>
            <p:cNvPr id="115" name="Google Shape;115;p15"/>
            <p:cNvSpPr/>
            <p:nvPr/>
          </p:nvSpPr>
          <p:spPr>
            <a:xfrm>
              <a:off x="7100803" y="4130931"/>
              <a:ext cx="6141563" cy="5860032"/>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1"/>
              <a:ext cx="12193592" cy="2607169"/>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451207" cy="5069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p:txBody>
        </p:sp>
        <p:sp>
          <p:nvSpPr>
            <p:cNvPr id="121" name="Google Shape;121;p15"/>
            <p:cNvSpPr/>
            <p:nvPr/>
          </p:nvSpPr>
          <p:spPr>
            <a:xfrm>
              <a:off x="13416360" y="4110798"/>
              <a:ext cx="5886757" cy="2999567"/>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393836" y="1395447"/>
              <a:ext cx="11697059" cy="25943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p>
            <a:p>
              <a:pPr marL="0" marR="0" lvl="0" indent="0" algn="just" rtl="0">
                <a:spcBef>
                  <a:spcPts val="0"/>
                </a:spcBef>
                <a:spcAft>
                  <a:spcPts val="0"/>
                </a:spcAft>
                <a:buNone/>
              </a:pPr>
              <a:endParaRPr lang="en-GB" sz="1600" dirty="0">
                <a:latin typeface="Calibri" panose="020F0502020204030204" pitchFamily="34" charset="0"/>
                <a:cs typeface="Calibri" panose="020F0502020204030204" pitchFamily="34" charset="0"/>
              </a:endParaRPr>
            </a:p>
            <a:p>
              <a:pPr marL="0" marR="0" lvl="0" indent="0" algn="just" rtl="0">
                <a:spcBef>
                  <a:spcPts val="0"/>
                </a:spcBef>
                <a:spcAft>
                  <a:spcPts val="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In 2003, </a:t>
              </a:r>
              <a:r>
                <a:rPr lang="en-GB" sz="2000" b="0" i="0" u="none" strike="noStrike" dirty="0" err="1">
                  <a:solidFill>
                    <a:srgbClr val="000000"/>
                  </a:solidFill>
                  <a:effectLst/>
                  <a:latin typeface="Calibri" panose="020F0502020204030204" pitchFamily="34" charset="0"/>
                  <a:cs typeface="Calibri" panose="020F0502020204030204" pitchFamily="34" charset="0"/>
                </a:rPr>
                <a:t>Leymah</a:t>
              </a:r>
              <a:r>
                <a:rPr lang="en-GB" sz="2000" b="0" i="0" u="none" strike="noStrike" dirty="0">
                  <a:solidFill>
                    <a:srgbClr val="000000"/>
                  </a:solidFill>
                  <a:effectLst/>
                  <a:latin typeface="Calibri" panose="020F0502020204030204" pitchFamily="34" charset="0"/>
                  <a:cs typeface="Calibri" panose="020F0502020204030204" pitchFamily="34" charset="0"/>
                </a:rPr>
                <a:t> </a:t>
              </a:r>
              <a:r>
                <a:rPr lang="en-GB" sz="2000" b="0" i="0" u="none" strike="noStrike" dirty="0" err="1">
                  <a:solidFill>
                    <a:srgbClr val="000000"/>
                  </a:solidFill>
                  <a:effectLst/>
                  <a:latin typeface="Calibri" panose="020F0502020204030204" pitchFamily="34" charset="0"/>
                  <a:cs typeface="Calibri" panose="020F0502020204030204" pitchFamily="34" charset="0"/>
                </a:rPr>
                <a:t>Gbowee</a:t>
              </a:r>
              <a:r>
                <a:rPr lang="en-GB" sz="2000" b="0" i="0" u="none" strike="noStrike" dirty="0">
                  <a:solidFill>
                    <a:srgbClr val="000000"/>
                  </a:solidFill>
                  <a:effectLst/>
                  <a:latin typeface="Calibri" panose="020F0502020204030204" pitchFamily="34" charset="0"/>
                  <a:cs typeface="Calibri" panose="020F0502020204030204" pitchFamily="34" charset="0"/>
                </a:rPr>
                <a:t> led Liberia’s women in a powerful non-violent movement to end the civil war. Uniting across faith and ethnicity, they prayed, protested, and demanded peace, forcing leaders to the negotiating table. Their persistence changed the course of Liberia’s history, paving the way for Africa’s first female president. </a:t>
              </a:r>
            </a:p>
            <a:p>
              <a:pPr marL="0" marR="0" lvl="0" indent="0" algn="just" rtl="0">
                <a:spcBef>
                  <a:spcPts val="0"/>
                </a:spcBef>
                <a:spcAft>
                  <a:spcPts val="0"/>
                </a:spcAft>
                <a:buNone/>
              </a:pPr>
              <a:r>
                <a:rPr lang="en-GB" sz="2000" b="0" i="0" u="none" strike="noStrike" dirty="0" err="1">
                  <a:solidFill>
                    <a:srgbClr val="000000"/>
                  </a:solidFill>
                  <a:effectLst/>
                  <a:latin typeface="Calibri" panose="020F0502020204030204" pitchFamily="34" charset="0"/>
                  <a:cs typeface="Calibri" panose="020F0502020204030204" pitchFamily="34" charset="0"/>
                </a:rPr>
                <a:t>Leymah’s</a:t>
              </a:r>
              <a:r>
                <a:rPr lang="en-GB" sz="2000" b="0" i="0" u="none" strike="noStrike" dirty="0">
                  <a:solidFill>
                    <a:srgbClr val="000000"/>
                  </a:solidFill>
                  <a:effectLst/>
                  <a:latin typeface="Calibri" panose="020F0502020204030204" pitchFamily="34" charset="0"/>
                  <a:cs typeface="Calibri" panose="020F0502020204030204" pitchFamily="34" charset="0"/>
                </a:rPr>
                <a:t> story reminds us that women’s collective strength can break cycles of violence and rebuild nations</a:t>
              </a:r>
              <a:r>
                <a:rPr lang="en-GB" sz="2000" dirty="0">
                  <a:latin typeface="-webkit-standard"/>
                  <a:cs typeface="Calibri" panose="020F0502020204030204" pitchFamily="34" charset="0"/>
                </a:rPr>
                <a:t>.</a:t>
              </a:r>
              <a:endParaRPr sz="2000" dirty="0">
                <a:latin typeface="Calibri" panose="020F0502020204030204" pitchFamily="34" charset="0"/>
                <a:cs typeface="Calibri" panose="020F0502020204030204" pitchFamily="34" charset="0"/>
              </a:endParaRPr>
            </a:p>
          </p:txBody>
        </p:sp>
        <p:sp>
          <p:nvSpPr>
            <p:cNvPr id="128" name="Google Shape;128;p15"/>
            <p:cNvSpPr/>
            <p:nvPr/>
          </p:nvSpPr>
          <p:spPr>
            <a:xfrm>
              <a:off x="151921" y="4535576"/>
              <a:ext cx="6774888" cy="289262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79791" y="4183763"/>
            <a:ext cx="5678796" cy="5816977"/>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r>
              <a:rPr lang="en-GB" sz="3200" b="0" i="0" u="none" strike="noStrike" dirty="0">
                <a:solidFill>
                  <a:srgbClr val="000000"/>
                </a:solidFill>
                <a:effectLst/>
              </a:rPr>
              <a:t> </a:t>
            </a:r>
            <a:r>
              <a:rPr lang="en-GB" sz="2000" b="0" i="0" u="none" strike="noStrike" dirty="0" err="1">
                <a:solidFill>
                  <a:srgbClr val="000000"/>
                </a:solidFill>
                <a:effectLst/>
              </a:rPr>
              <a:t>Leymah</a:t>
            </a:r>
            <a:r>
              <a:rPr lang="en-GB" sz="2000" b="0" i="0" u="none" strike="noStrike" dirty="0">
                <a:solidFill>
                  <a:srgbClr val="000000"/>
                </a:solidFill>
                <a:effectLst/>
              </a:rPr>
              <a:t> </a:t>
            </a:r>
            <a:r>
              <a:rPr lang="en-GB" sz="2000" b="0" i="0" u="none" strike="noStrike" dirty="0" err="1">
                <a:solidFill>
                  <a:srgbClr val="000000"/>
                </a:solidFill>
                <a:effectLst/>
              </a:rPr>
              <a:t>Gbowee</a:t>
            </a:r>
            <a:r>
              <a:rPr lang="en-GB" sz="2000" b="0" i="0" u="none" strike="noStrike" dirty="0">
                <a:solidFill>
                  <a:srgbClr val="000000"/>
                </a:solidFill>
                <a:effectLst/>
              </a:rPr>
              <a:t> united women of all religions and ethnic groups in Liberia to protest the civil war through prayer, peaceful demonstrations, and advocacy. Their movement forced political leaders to negotiate, ending years of violence. </a:t>
            </a:r>
            <a:r>
              <a:rPr lang="en-GB" sz="2000" b="0" i="0" u="none" strike="noStrike" dirty="0" err="1">
                <a:solidFill>
                  <a:srgbClr val="000000"/>
                </a:solidFill>
                <a:effectLst/>
              </a:rPr>
              <a:t>Leymah’s</a:t>
            </a:r>
            <a:r>
              <a:rPr lang="en-GB" sz="2000" b="0" i="0" u="none" strike="noStrike" dirty="0">
                <a:solidFill>
                  <a:srgbClr val="000000"/>
                </a:solidFill>
                <a:effectLst/>
              </a:rPr>
              <a:t> leadership earned her the Nobel Peace Prize and inspired a generation of women to believe in their power to change their country.</a:t>
            </a:r>
          </a:p>
          <a:p>
            <a:pPr algn="l"/>
            <a:endParaRPr lang="en-GB" sz="2000" b="1" i="0" u="none" strike="noStrike" dirty="0">
              <a:solidFill>
                <a:srgbClr val="000000"/>
              </a:solidFill>
              <a:effectLst/>
            </a:endParaRPr>
          </a:p>
          <a:p>
            <a:pPr algn="l"/>
            <a:r>
              <a:rPr lang="en-GB" sz="2000" b="1" i="0" u="none" strike="noStrike" dirty="0">
                <a:solidFill>
                  <a:srgbClr val="000000"/>
                </a:solidFill>
                <a:effectLst/>
              </a:rPr>
              <a:t>Discussion Questions:</a:t>
            </a:r>
            <a:endParaRPr lang="en-GB" sz="2000" dirty="0"/>
          </a:p>
          <a:p>
            <a:pPr marL="342900" indent="-342900" algn="l">
              <a:buFont typeface="Arial" panose="020B0604020202020204" pitchFamily="34" charset="0"/>
              <a:buChar char="•"/>
            </a:pPr>
            <a:r>
              <a:rPr lang="en-GB" sz="2000" b="0" i="0" u="none" strike="noStrike" dirty="0">
                <a:solidFill>
                  <a:srgbClr val="000000"/>
                </a:solidFill>
                <a:effectLst/>
              </a:rPr>
              <a:t>How did </a:t>
            </a:r>
            <a:r>
              <a:rPr lang="en-GB" sz="2000" b="0" i="0" u="none" strike="noStrike" dirty="0" err="1">
                <a:solidFill>
                  <a:srgbClr val="000000"/>
                </a:solidFill>
                <a:effectLst/>
              </a:rPr>
              <a:t>Leymah</a:t>
            </a:r>
            <a:r>
              <a:rPr lang="en-GB" sz="2000" b="0" i="0" u="none" strike="noStrike" dirty="0">
                <a:solidFill>
                  <a:srgbClr val="000000"/>
                </a:solidFill>
                <a:effectLst/>
              </a:rPr>
              <a:t> </a:t>
            </a:r>
            <a:r>
              <a:rPr lang="en-GB" sz="2000" b="0" i="0" u="none" strike="noStrike" dirty="0" err="1">
                <a:solidFill>
                  <a:srgbClr val="000000"/>
                </a:solidFill>
                <a:effectLst/>
              </a:rPr>
              <a:t>Gbowee</a:t>
            </a:r>
            <a:r>
              <a:rPr lang="en-GB" sz="2000" b="0" i="0" u="none" strike="noStrike" dirty="0">
                <a:solidFill>
                  <a:srgbClr val="000000"/>
                </a:solidFill>
                <a:effectLst/>
              </a:rPr>
              <a:t> bring women together despite their differences?</a:t>
            </a:r>
          </a:p>
          <a:p>
            <a:pPr marL="342900" indent="-342900" algn="l">
              <a:buFont typeface="Arial" panose="020B0604020202020204" pitchFamily="34" charset="0"/>
              <a:buChar char="•"/>
            </a:pPr>
            <a:r>
              <a:rPr lang="en-GB" sz="2000" b="0" i="0" u="none" strike="noStrike" dirty="0">
                <a:solidFill>
                  <a:srgbClr val="000000"/>
                </a:solidFill>
                <a:effectLst/>
              </a:rPr>
              <a:t>Why is non-violent protest an effective way to demand change?</a:t>
            </a:r>
          </a:p>
          <a:p>
            <a:pPr marL="342900" indent="-342900" algn="l">
              <a:buFont typeface="Arial" panose="020B0604020202020204" pitchFamily="34" charset="0"/>
              <a:buChar char="•"/>
            </a:pPr>
            <a:r>
              <a:rPr lang="en-GB" sz="2000" b="0" i="0" u="none" strike="noStrike" dirty="0">
                <a:solidFill>
                  <a:srgbClr val="000000"/>
                </a:solidFill>
                <a:effectLst/>
              </a:rPr>
              <a:t>What can we learn from </a:t>
            </a:r>
            <a:r>
              <a:rPr lang="en-GB" sz="2000" b="0" i="0" u="none" strike="noStrike" dirty="0" err="1">
                <a:solidFill>
                  <a:srgbClr val="000000"/>
                </a:solidFill>
                <a:effectLst/>
              </a:rPr>
              <a:t>Leymah’s</a:t>
            </a:r>
            <a:r>
              <a:rPr lang="en-GB" sz="2000" b="0" i="0" u="none" strike="noStrike" dirty="0">
                <a:solidFill>
                  <a:srgbClr val="000000"/>
                </a:solidFill>
                <a:effectLst/>
              </a:rPr>
              <a:t> leadership and courage for solving problems in our own communities?</a:t>
            </a:r>
          </a:p>
        </p:txBody>
      </p:sp>
      <p:sp>
        <p:nvSpPr>
          <p:cNvPr id="4" name="TextBox 3">
            <a:extLst>
              <a:ext uri="{FF2B5EF4-FFF2-40B4-BE49-F238E27FC236}">
                <a16:creationId xmlns:a16="http://schemas.microsoft.com/office/drawing/2014/main" id="{ABDC9829-41E9-A43A-3F1A-65630EB04A3C}"/>
              </a:ext>
            </a:extLst>
          </p:cNvPr>
          <p:cNvSpPr txBox="1"/>
          <p:nvPr/>
        </p:nvSpPr>
        <p:spPr>
          <a:xfrm>
            <a:off x="12735967" y="4135660"/>
            <a:ext cx="5318745" cy="2923877"/>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r>
              <a:rPr lang="en-GB" sz="2000" dirty="0">
                <a:latin typeface="Calibri" panose="020F0502020204030204" pitchFamily="34" charset="0"/>
                <a:cs typeface="Calibri" panose="020F0502020204030204" pitchFamily="34" charset="0"/>
              </a:rPr>
              <a:t>Think about a time when you stood up for what was right.</a:t>
            </a:r>
          </a:p>
          <a:p>
            <a:pPr algn="just"/>
            <a:r>
              <a:rPr lang="en-GB" sz="2000" b="0" i="0" u="none" strike="noStrike" dirty="0">
                <a:solidFill>
                  <a:srgbClr val="000000"/>
                </a:solidFill>
                <a:effectLst/>
                <a:latin typeface="Calibri" panose="020F0502020204030204" pitchFamily="34" charset="0"/>
                <a:cs typeface="Calibri" panose="020F0502020204030204" pitchFamily="34" charset="0"/>
              </a:rPr>
              <a:t>Students can create a short paragraph, a drawing, or a symbol showing how unity and peaceful action can help solve conflicts. They can reflect on a time when working together with others made a difference</a:t>
            </a:r>
            <a:r>
              <a:rPr lang="en-GB" sz="2000" b="0" i="0" u="none" strike="noStrike" dirty="0">
                <a:solidFill>
                  <a:srgbClr val="000000"/>
                </a:solidFill>
                <a:effectLst/>
                <a:latin typeface="-webkit-standard"/>
              </a:rPr>
              <a:t>.</a:t>
            </a:r>
            <a:endParaRPr lang="en-GB" sz="20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476471" y="4603434"/>
            <a:ext cx="6158833" cy="2985433"/>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r>
              <a:rPr lang="en-GB" sz="2000" b="1" dirty="0">
                <a:latin typeface="Calibri" panose="020F0502020204030204" pitchFamily="34" charset="0"/>
                <a:cs typeface="Calibri" panose="020F0502020204030204" pitchFamily="34" charset="0"/>
              </a:rPr>
              <a:t>Courage:</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Leymah</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Gbowee</a:t>
            </a:r>
            <a:r>
              <a:rPr lang="en-GB" sz="2000" dirty="0">
                <a:latin typeface="Calibri" panose="020F0502020204030204" pitchFamily="34" charset="0"/>
                <a:cs typeface="Calibri" panose="020F0502020204030204" pitchFamily="34" charset="0"/>
              </a:rPr>
              <a:t> bravely led women to demand peace, even in a war zone.</a:t>
            </a:r>
          </a:p>
          <a:p>
            <a:r>
              <a:rPr lang="en-GB" sz="2000" b="1" dirty="0">
                <a:latin typeface="Calibri" panose="020F0502020204030204" pitchFamily="34" charset="0"/>
                <a:cs typeface="Calibri" panose="020F0502020204030204" pitchFamily="34" charset="0"/>
              </a:rPr>
              <a:t>Unity:</a:t>
            </a:r>
            <a:r>
              <a:rPr lang="en-GB" sz="2000" dirty="0">
                <a:latin typeface="Calibri" panose="020F0502020204030204" pitchFamily="34" charset="0"/>
                <a:cs typeface="Calibri" panose="020F0502020204030204" pitchFamily="34" charset="0"/>
              </a:rPr>
              <a:t> She brought women together across faiths and ethnicities to fight for a shared goal.</a:t>
            </a:r>
          </a:p>
          <a:p>
            <a:r>
              <a:rPr lang="en-GB" sz="2000" b="1" dirty="0">
                <a:latin typeface="Calibri" panose="020F0502020204030204" pitchFamily="34" charset="0"/>
                <a:cs typeface="Calibri" panose="020F0502020204030204" pitchFamily="34" charset="0"/>
              </a:rPr>
              <a:t>Leadership:</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Leymah</a:t>
            </a:r>
            <a:r>
              <a:rPr lang="en-GB" sz="2000" dirty="0">
                <a:latin typeface="Calibri" panose="020F0502020204030204" pitchFamily="34" charset="0"/>
                <a:cs typeface="Calibri" panose="020F0502020204030204" pitchFamily="34" charset="0"/>
              </a:rPr>
              <a:t> guided a nation toward peace through her vision and actions.</a:t>
            </a:r>
          </a:p>
          <a:p>
            <a:r>
              <a:rPr lang="en-GB" sz="2000" b="1" dirty="0">
                <a:latin typeface="Calibri" panose="020F0502020204030204" pitchFamily="34" charset="0"/>
                <a:cs typeface="Calibri" panose="020F0502020204030204" pitchFamily="34" charset="0"/>
              </a:rPr>
              <a:t>Perseverance:</a:t>
            </a:r>
            <a:r>
              <a:rPr lang="en-GB" sz="2000" dirty="0">
                <a:latin typeface="Calibri" panose="020F0502020204030204" pitchFamily="34" charset="0"/>
                <a:cs typeface="Calibri" panose="020F0502020204030204" pitchFamily="34" charset="0"/>
              </a:rPr>
              <a:t> Despite threats and challenges, she never stopped working for change.</a:t>
            </a: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147671" cy="3103817"/>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407652" y="7526868"/>
            <a:ext cx="6227652" cy="2677656"/>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a:t>
            </a:r>
            <a:r>
              <a:rPr lang="en-GB" sz="2400" b="1" i="0" u="sng" strike="noStrike" dirty="0" err="1">
                <a:solidFill>
                  <a:srgbClr val="000000"/>
                </a:solidFill>
                <a:effectLst/>
                <a:latin typeface="Calibri" panose="020F0502020204030204" pitchFamily="34" charset="0"/>
                <a:cs typeface="Calibri" panose="020F0502020204030204" pitchFamily="34" charset="0"/>
              </a:rPr>
              <a:t>Leymah</a:t>
            </a:r>
            <a:r>
              <a:rPr lang="en-GB" sz="2400" b="1" i="0" u="sng" strike="noStrike" dirty="0">
                <a:solidFill>
                  <a:srgbClr val="000000"/>
                </a:solidFill>
                <a:effectLst/>
                <a:latin typeface="Calibri" panose="020F0502020204030204" pitchFamily="34" charset="0"/>
                <a:cs typeface="Calibri" panose="020F0502020204030204" pitchFamily="34" charset="0"/>
              </a:rPr>
              <a:t> </a:t>
            </a:r>
            <a:r>
              <a:rPr lang="en-GB" sz="2400" b="1" i="0" u="sng" strike="noStrike" dirty="0" err="1">
                <a:solidFill>
                  <a:srgbClr val="000000"/>
                </a:solidFill>
                <a:effectLst/>
                <a:latin typeface="Calibri" panose="020F0502020204030204" pitchFamily="34" charset="0"/>
                <a:cs typeface="Calibri" panose="020F0502020204030204" pitchFamily="34" charset="0"/>
              </a:rPr>
              <a:t>Gbowee’s</a:t>
            </a:r>
            <a:r>
              <a:rPr lang="en-GB" sz="2400" b="1" i="0" u="sng" strike="noStrike" dirty="0">
                <a:solidFill>
                  <a:srgbClr val="000000"/>
                </a:solidFill>
                <a:effectLst/>
                <a:latin typeface="Calibri" panose="020F0502020204030204" pitchFamily="34" charset="0"/>
                <a:cs typeface="Calibri" panose="020F0502020204030204" pitchFamily="34" charset="0"/>
              </a:rPr>
              <a:t> </a:t>
            </a:r>
            <a:r>
              <a:rPr lang="en-GB" sz="2400" b="1" u="sng" dirty="0">
                <a:latin typeface="Calibri" panose="020F0502020204030204" pitchFamily="34" charset="0"/>
                <a:cs typeface="Calibri" panose="020F0502020204030204" pitchFamily="34" charset="0"/>
              </a:rPr>
              <a:t>Legacy</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err="1">
                <a:solidFill>
                  <a:srgbClr val="000000"/>
                </a:solidFill>
                <a:effectLst/>
                <a:latin typeface="Calibri" panose="020F0502020204030204" pitchFamily="34" charset="0"/>
                <a:cs typeface="Calibri" panose="020F0502020204030204" pitchFamily="34" charset="0"/>
              </a:rPr>
              <a:t>Leymah</a:t>
            </a:r>
            <a:r>
              <a:rPr lang="en-GB" sz="2000" b="0" i="0" u="none" strike="noStrike" dirty="0">
                <a:solidFill>
                  <a:srgbClr val="000000"/>
                </a:solidFill>
                <a:effectLst/>
                <a:latin typeface="Calibri" panose="020F0502020204030204" pitchFamily="34" charset="0"/>
                <a:cs typeface="Calibri" panose="020F0502020204030204" pitchFamily="34" charset="0"/>
              </a:rPr>
              <a:t> </a:t>
            </a:r>
            <a:r>
              <a:rPr lang="en-GB" sz="2000" b="0" i="0" u="none" strike="noStrike" dirty="0" err="1">
                <a:solidFill>
                  <a:srgbClr val="000000"/>
                </a:solidFill>
                <a:effectLst/>
                <a:latin typeface="Calibri" panose="020F0502020204030204" pitchFamily="34" charset="0"/>
                <a:cs typeface="Calibri" panose="020F0502020204030204" pitchFamily="34" charset="0"/>
              </a:rPr>
              <a:t>Gbowee’s</a:t>
            </a:r>
            <a:r>
              <a:rPr lang="en-GB" sz="2000" b="0" i="0" u="none" strike="noStrike" dirty="0">
                <a:solidFill>
                  <a:srgbClr val="000000"/>
                </a:solidFill>
                <a:effectLst/>
                <a:latin typeface="Calibri" panose="020F0502020204030204" pitchFamily="34" charset="0"/>
                <a:cs typeface="Calibri" panose="020F0502020204030204" pitchFamily="34" charset="0"/>
              </a:rPr>
              <a:t> life shows that courage, unity, and perseverance can overcome violence and injustice. Through her leadership, she proved that women’s collective voice can rebuild nations, foster peace, and inspire future generations.</a:t>
            </a:r>
            <a:endParaRPr lang="en-GB" sz="1050" b="0" i="0" u="none" strike="noStrike" dirty="0">
              <a:solidFill>
                <a:srgbClr val="000000"/>
              </a:solidFill>
              <a:effectLst/>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E239921A-A972-FE4B-C028-53CA09CCA047}"/>
              </a:ext>
            </a:extLst>
          </p:cNvPr>
          <p:cNvSpPr txBox="1"/>
          <p:nvPr/>
        </p:nvSpPr>
        <p:spPr>
          <a:xfrm>
            <a:off x="407652" y="1838380"/>
            <a:ext cx="6076730" cy="2554545"/>
          </a:xfrm>
          <a:prstGeom prst="rect">
            <a:avLst/>
          </a:prstGeom>
          <a:noFill/>
        </p:spPr>
        <p:txBody>
          <a:bodyPr wrap="square">
            <a:spAutoFit/>
          </a:bodyPr>
          <a:lstStyle/>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Explain </a:t>
            </a:r>
            <a:r>
              <a:rPr lang="en-GB" sz="2000" dirty="0" err="1">
                <a:latin typeface="Calibri" panose="020F0502020204030204" pitchFamily="34" charset="0"/>
                <a:cs typeface="Calibri" panose="020F0502020204030204" pitchFamily="34" charset="0"/>
              </a:rPr>
              <a:t>Leymah</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Gbowee’s</a:t>
            </a:r>
            <a:r>
              <a:rPr lang="en-GB" sz="2000" dirty="0">
                <a:latin typeface="Calibri" panose="020F0502020204030204" pitchFamily="34" charset="0"/>
                <a:cs typeface="Calibri" panose="020F0502020204030204" pitchFamily="34" charset="0"/>
              </a:rPr>
              <a:t> role in the peace movement in Liberia.</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Describe how unity and non-violent action can influence political change.</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Identify the qualities of leadership, courage, and perseverance demonstrated by </a:t>
            </a:r>
            <a:r>
              <a:rPr lang="en-GB" sz="2000" dirty="0" err="1">
                <a:latin typeface="Calibri" panose="020F0502020204030204" pitchFamily="34" charset="0"/>
                <a:cs typeface="Calibri" panose="020F0502020204030204" pitchFamily="34" charset="0"/>
              </a:rPr>
              <a:t>Leymah</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Gbowee</a:t>
            </a:r>
            <a:r>
              <a:rPr lang="en-GB" sz="2000" dirty="0">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collaboration and faith can help communities resolve conflicts</a:t>
            </a:r>
            <a:endParaRPr lang="en-GB" sz="2800" dirty="0"/>
          </a:p>
        </p:txBody>
      </p:sp>
      <p:sp>
        <p:nvSpPr>
          <p:cNvPr id="9" name="Google Shape;128;p15">
            <a:extLst>
              <a:ext uri="{FF2B5EF4-FFF2-40B4-BE49-F238E27FC236}">
                <a16:creationId xmlns:a16="http://schemas.microsoft.com/office/drawing/2014/main" id="{CD83A37E-29F5-67EF-DDB0-91C94CE05D71}"/>
              </a:ext>
            </a:extLst>
          </p:cNvPr>
          <p:cNvSpPr/>
          <p:nvPr/>
        </p:nvSpPr>
        <p:spPr>
          <a:xfrm>
            <a:off x="326661" y="7588868"/>
            <a:ext cx="6147671" cy="2566800"/>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92A57257-64CF-4C14-90A6-EC17FF5E3B15}"/>
              </a:ext>
            </a:extLst>
          </p:cNvPr>
          <p:cNvSpPr txBox="1"/>
          <p:nvPr/>
        </p:nvSpPr>
        <p:spPr>
          <a:xfrm>
            <a:off x="12672810" y="7813741"/>
            <a:ext cx="4935690" cy="1015663"/>
          </a:xfrm>
          <a:prstGeom prst="rect">
            <a:avLst/>
          </a:prstGeom>
          <a:noFill/>
        </p:spPr>
        <p:txBody>
          <a:bodyPr wrap="square" rtlCol="0">
            <a:spAutoFit/>
          </a:bodyPr>
          <a:lstStyle/>
          <a:p>
            <a:r>
              <a:rPr lang="en-GB" sz="2000" b="0" i="1" u="none" strike="noStrike" dirty="0">
                <a:solidFill>
                  <a:srgbClr val="000000"/>
                </a:solidFill>
                <a:effectLst/>
                <a:latin typeface="Calibri" panose="020F0502020204030204" pitchFamily="34" charset="0"/>
                <a:cs typeface="Calibri" panose="020F0502020204030204" pitchFamily="34" charset="0"/>
              </a:rPr>
              <a:t>"I believe that if women can stand up and be counted, they can change the world."</a:t>
            </a:r>
            <a:r>
              <a:rPr lang="en-GB" sz="2000" b="0" i="0" u="none" strike="noStrike" dirty="0">
                <a:solidFill>
                  <a:srgbClr val="000000"/>
                </a:solidFill>
                <a:effectLst/>
                <a:latin typeface="Calibri" panose="020F0502020204030204" pitchFamily="34" charset="0"/>
                <a:cs typeface="Calibri" panose="020F0502020204030204" pitchFamily="34" charset="0"/>
              </a:rPr>
              <a:t> – </a:t>
            </a:r>
            <a:r>
              <a:rPr lang="en-GB" sz="2000" b="0" i="0" u="none" strike="noStrike" dirty="0" err="1">
                <a:solidFill>
                  <a:srgbClr val="000000"/>
                </a:solidFill>
                <a:effectLst/>
                <a:latin typeface="Calibri" panose="020F0502020204030204" pitchFamily="34" charset="0"/>
                <a:cs typeface="Calibri" panose="020F0502020204030204" pitchFamily="34" charset="0"/>
              </a:rPr>
              <a:t>Leymah</a:t>
            </a:r>
            <a:r>
              <a:rPr lang="en-GB" sz="2000" b="0" i="0" u="none" strike="noStrike" dirty="0">
                <a:solidFill>
                  <a:srgbClr val="000000"/>
                </a:solidFill>
                <a:effectLst/>
                <a:latin typeface="Calibri" panose="020F0502020204030204" pitchFamily="34" charset="0"/>
                <a:cs typeface="Calibri" panose="020F0502020204030204" pitchFamily="34" charset="0"/>
              </a:rPr>
              <a:t> </a:t>
            </a:r>
            <a:r>
              <a:rPr lang="en-GB" sz="2000" b="0" i="0" u="none" strike="noStrike" dirty="0" err="1">
                <a:solidFill>
                  <a:srgbClr val="000000"/>
                </a:solidFill>
                <a:effectLst/>
                <a:latin typeface="Calibri" panose="020F0502020204030204" pitchFamily="34" charset="0"/>
                <a:cs typeface="Calibri" panose="020F0502020204030204" pitchFamily="34" charset="0"/>
              </a:rPr>
              <a:t>Gbowee</a:t>
            </a:r>
            <a:endParaRPr lang="en-US" sz="1200" b="1" i="1" dirty="0">
              <a:latin typeface="Calibri" panose="020F0502020204030204" pitchFamily="34" charset="0"/>
              <a:cs typeface="Calibri" panose="020F0502020204030204" pitchFamily="34" charset="0"/>
            </a:endParaRPr>
          </a:p>
        </p:txBody>
      </p:sp>
      <p:sp>
        <p:nvSpPr>
          <p:cNvPr id="15" name="Google Shape;121;p15">
            <a:extLst>
              <a:ext uri="{FF2B5EF4-FFF2-40B4-BE49-F238E27FC236}">
                <a16:creationId xmlns:a16="http://schemas.microsoft.com/office/drawing/2014/main" id="{A9C2B847-281B-F5EA-B646-0EF3171A9090}"/>
              </a:ext>
            </a:extLst>
          </p:cNvPr>
          <p:cNvSpPr/>
          <p:nvPr/>
        </p:nvSpPr>
        <p:spPr>
          <a:xfrm>
            <a:off x="12642593" y="7744601"/>
            <a:ext cx="5446217" cy="1084803"/>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977479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657671" y="248237"/>
            <a:ext cx="10599469"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800" b="1" i="0" u="none" strike="noStrike" dirty="0">
                <a:solidFill>
                  <a:schemeClr val="bg1"/>
                </a:solidFill>
                <a:effectLst/>
                <a:latin typeface="Calibri" panose="020F0502020204030204" pitchFamily="34" charset="0"/>
                <a:cs typeface="Calibri" panose="020F0502020204030204" pitchFamily="34" charset="0"/>
              </a:rPr>
              <a:t>Alaa Salah – The Woman in White</a:t>
            </a:r>
            <a:endParaRPr sz="1800"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36711" y="1220082"/>
            <a:ext cx="17718002" cy="8935586"/>
            <a:chOff x="151921" y="1333157"/>
            <a:chExt cx="19151196" cy="8657806"/>
          </a:xfrm>
        </p:grpSpPr>
        <p:sp>
          <p:nvSpPr>
            <p:cNvPr id="115" name="Google Shape;115;p15"/>
            <p:cNvSpPr/>
            <p:nvPr/>
          </p:nvSpPr>
          <p:spPr>
            <a:xfrm>
              <a:off x="7100803" y="4130931"/>
              <a:ext cx="6141563" cy="5860032"/>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1"/>
              <a:ext cx="12193591" cy="2115597"/>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451207" cy="5069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p:txBody>
        </p:sp>
        <p:sp>
          <p:nvSpPr>
            <p:cNvPr id="121" name="Google Shape;121;p15"/>
            <p:cNvSpPr/>
            <p:nvPr/>
          </p:nvSpPr>
          <p:spPr>
            <a:xfrm>
              <a:off x="13416360" y="4110798"/>
              <a:ext cx="5886757" cy="2999567"/>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393836" y="1395447"/>
              <a:ext cx="11697059" cy="20576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endParaRPr lang="en-GB" sz="2800" b="1" u="sng" dirty="0">
                <a:latin typeface="Calibri"/>
                <a:cs typeface="Calibri"/>
              </a:endParaRPr>
            </a:p>
            <a:p>
              <a:pPr marL="0" marR="0" lvl="0" indent="0" algn="just" rtl="0">
                <a:spcBef>
                  <a:spcPts val="0"/>
                </a:spcBef>
                <a:spcAft>
                  <a:spcPts val="0"/>
                </a:spcAft>
                <a:buNone/>
              </a:pPr>
              <a:endParaRPr lang="en-GB" sz="2000" b="0" i="0" u="none" strike="noStrike" dirty="0">
                <a:solidFill>
                  <a:srgbClr val="000000"/>
                </a:solidFill>
                <a:effectLst/>
                <a:latin typeface="-webkit-standard"/>
              </a:endParaRPr>
            </a:p>
            <a:p>
              <a:pPr marL="0" marR="0" lvl="0" indent="0" algn="just" rtl="0">
                <a:spcBef>
                  <a:spcPts val="0"/>
                </a:spcBef>
                <a:spcAft>
                  <a:spcPts val="0"/>
                </a:spcAft>
                <a:buNone/>
              </a:pPr>
              <a:r>
                <a:rPr lang="en-GB" sz="2000" b="0" i="0" u="none" strike="noStrike" dirty="0">
                  <a:solidFill>
                    <a:srgbClr val="000000"/>
                  </a:solidFill>
                  <a:effectLst/>
                  <a:latin typeface="-webkit-standard"/>
                </a:rPr>
                <a:t>In 2019, Alaa Salah became a symbol of Sudan’s revolution against decades of dictatorship. Dressed in white and standing on a car, she led chants that echoed across the nation, inspiring thousands. Her bravery went viral, showing the central role of women in movements for freedom and justice. Alaa’s story reminds us that young women can stand at the very heart of history.</a:t>
              </a:r>
              <a:endParaRPr lang="en-GB" sz="1600" dirty="0">
                <a:latin typeface="Calibri" panose="020F0502020204030204" pitchFamily="34" charset="0"/>
                <a:cs typeface="Calibri" panose="020F0502020204030204" pitchFamily="34" charset="0"/>
              </a:endParaRPr>
            </a:p>
          </p:txBody>
        </p:sp>
        <p:sp>
          <p:nvSpPr>
            <p:cNvPr id="128" name="Google Shape;128;p15"/>
            <p:cNvSpPr/>
            <p:nvPr/>
          </p:nvSpPr>
          <p:spPr>
            <a:xfrm>
              <a:off x="151921" y="4359814"/>
              <a:ext cx="6774888" cy="289262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79791" y="4183763"/>
            <a:ext cx="5678796" cy="6001643"/>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p>
          <a:p>
            <a:pPr algn="l"/>
            <a:r>
              <a:rPr lang="en-GB" sz="2400" b="0" i="0" u="none" strike="noStrike" dirty="0">
                <a:solidFill>
                  <a:srgbClr val="000000"/>
                </a:solidFill>
                <a:effectLst/>
                <a:latin typeface="Calibri" panose="020F0502020204030204" pitchFamily="34" charset="0"/>
                <a:cs typeface="Calibri" panose="020F0502020204030204" pitchFamily="34" charset="0"/>
              </a:rPr>
              <a:t>Alaa Salah stood as a beacon of hope during Sudan’s revolution. Dressed in white, she led chants from atop a car, motivating crowds and gaining worldwide attention. Her courage highlighted the pivotal role of women, especially young women, in shaping history.</a:t>
            </a:r>
          </a:p>
          <a:p>
            <a:pPr algn="l"/>
            <a:endParaRPr lang="en-GB" sz="24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400" b="1" i="0" u="none" strike="noStrike" dirty="0">
                <a:solidFill>
                  <a:srgbClr val="000000"/>
                </a:solidFill>
                <a:effectLst/>
                <a:latin typeface="Calibri" panose="020F0502020204030204" pitchFamily="34" charset="0"/>
                <a:cs typeface="Calibri" panose="020F0502020204030204" pitchFamily="34" charset="0"/>
              </a:rPr>
              <a:t>Discussion Questions:</a:t>
            </a:r>
            <a:endParaRPr lang="en-GB" sz="2400" b="0" i="0" u="none" strike="noStrike" dirty="0">
              <a:solidFill>
                <a:srgbClr val="000000"/>
              </a:solidFill>
              <a:effectLst/>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What made Alaa Salah’s actions so powerful and symbolic?</a:t>
            </a: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How can one person inspire thousands to stand for justice?</a:t>
            </a: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How does Alaa’s courage and leadership relate to challenges in our own lives?</a:t>
            </a:r>
          </a:p>
        </p:txBody>
      </p:sp>
      <p:sp>
        <p:nvSpPr>
          <p:cNvPr id="4" name="TextBox 3">
            <a:extLst>
              <a:ext uri="{FF2B5EF4-FFF2-40B4-BE49-F238E27FC236}">
                <a16:creationId xmlns:a16="http://schemas.microsoft.com/office/drawing/2014/main" id="{ABDC9829-41E9-A43A-3F1A-65630EB04A3C}"/>
              </a:ext>
            </a:extLst>
          </p:cNvPr>
          <p:cNvSpPr txBox="1"/>
          <p:nvPr/>
        </p:nvSpPr>
        <p:spPr>
          <a:xfrm>
            <a:off x="12735968" y="4135660"/>
            <a:ext cx="5215322" cy="3046988"/>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r>
              <a:rPr lang="en-GB" sz="2000" dirty="0">
                <a:latin typeface="Calibri" panose="020F0502020204030204" pitchFamily="34" charset="0"/>
                <a:cs typeface="Calibri" panose="020F0502020204030204" pitchFamily="34" charset="0"/>
              </a:rPr>
              <a:t>Think about a time when you stood up for what was right.</a:t>
            </a:r>
          </a:p>
          <a:p>
            <a:pPr algn="just"/>
            <a:r>
              <a:rPr lang="en-GB" sz="2000" b="0" i="0" u="none" strike="noStrike" dirty="0">
                <a:solidFill>
                  <a:srgbClr val="000000"/>
                </a:solidFill>
                <a:effectLst/>
                <a:latin typeface="Calibri" panose="020F0502020204030204" pitchFamily="34" charset="0"/>
                <a:cs typeface="Calibri" panose="020F0502020204030204" pitchFamily="34" charset="0"/>
              </a:rPr>
              <a:t>Students can write a short paragraph, create a drawing, or share a story about a time they or someone they know stood up for what was right. Encourage them to reflect on how young people can lead positive change</a:t>
            </a:r>
            <a:r>
              <a:rPr lang="en-GB" sz="2800" b="0" i="0" u="none" strike="noStrike" dirty="0">
                <a:solidFill>
                  <a:srgbClr val="000000"/>
                </a:solidFill>
                <a:effectLst/>
                <a:latin typeface="-webkit-standard"/>
              </a:rPr>
              <a:t>.</a:t>
            </a:r>
            <a:endParaRPr lang="en-GB" sz="20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418465" y="4405847"/>
            <a:ext cx="6158833" cy="3416320"/>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r>
              <a:rPr lang="en-GB" sz="2000" b="1" dirty="0">
                <a:latin typeface="Calibri" panose="020F0502020204030204" pitchFamily="34" charset="0"/>
                <a:cs typeface="Calibri" panose="020F0502020204030204" pitchFamily="34" charset="0"/>
              </a:rPr>
              <a:t>Courage:</a:t>
            </a:r>
            <a:r>
              <a:rPr lang="en-GB" sz="2000" dirty="0">
                <a:latin typeface="Calibri" panose="020F0502020204030204" pitchFamily="34" charset="0"/>
                <a:cs typeface="Calibri" panose="020F0502020204030204" pitchFamily="34" charset="0"/>
              </a:rPr>
              <a:t> Alaa Salah led chants for justice, showing bravery in front of danger.</a:t>
            </a:r>
          </a:p>
          <a:p>
            <a:r>
              <a:rPr lang="en-GB" sz="2000" b="1" dirty="0">
                <a:latin typeface="Calibri" panose="020F0502020204030204" pitchFamily="34" charset="0"/>
                <a:cs typeface="Calibri" panose="020F0502020204030204" pitchFamily="34" charset="0"/>
              </a:rPr>
              <a:t>Unity:</a:t>
            </a:r>
            <a:r>
              <a:rPr lang="en-GB" sz="2000" dirty="0">
                <a:latin typeface="Calibri" panose="020F0502020204030204" pitchFamily="34" charset="0"/>
                <a:cs typeface="Calibri" panose="020F0502020204030204" pitchFamily="34" charset="0"/>
              </a:rPr>
              <a:t> She inspired thousands to stand together for a common cause.</a:t>
            </a:r>
          </a:p>
          <a:p>
            <a:r>
              <a:rPr lang="en-GB" sz="2000" b="1" dirty="0">
                <a:latin typeface="Calibri" panose="020F0502020204030204" pitchFamily="34" charset="0"/>
                <a:cs typeface="Calibri" panose="020F0502020204030204" pitchFamily="34" charset="0"/>
              </a:rPr>
              <a:t>Leadership:</a:t>
            </a:r>
            <a:r>
              <a:rPr lang="en-GB" sz="2000" dirty="0">
                <a:latin typeface="Calibri" panose="020F0502020204030204" pitchFamily="34" charset="0"/>
                <a:cs typeface="Calibri" panose="020F0502020204030204" pitchFamily="34" charset="0"/>
              </a:rPr>
              <a:t> Her presence guided and motivated people during Sudan’s revolution.</a:t>
            </a:r>
          </a:p>
          <a:p>
            <a:r>
              <a:rPr lang="en-GB" sz="2000" b="1" dirty="0">
                <a:latin typeface="Calibri" panose="020F0502020204030204" pitchFamily="34" charset="0"/>
                <a:cs typeface="Calibri" panose="020F0502020204030204" pitchFamily="34" charset="0"/>
              </a:rPr>
              <a:t>Resilience:</a:t>
            </a:r>
            <a:r>
              <a:rPr lang="en-GB" sz="2000" dirty="0">
                <a:latin typeface="Calibri" panose="020F0502020204030204" pitchFamily="34" charset="0"/>
                <a:cs typeface="Calibri" panose="020F0502020204030204" pitchFamily="34" charset="0"/>
              </a:rPr>
              <a:t> She remained steadfast despite challenges and oppression.</a:t>
            </a:r>
          </a:p>
          <a:p>
            <a:pPr algn="l"/>
            <a:endParaRPr lang="en-GB" sz="2800" b="1" i="0" u="sng" strike="noStrike" dirty="0">
              <a:solidFill>
                <a:srgbClr val="000000"/>
              </a:solidFill>
              <a:effectLst/>
              <a:latin typeface="Calibri" panose="020F0502020204030204" pitchFamily="34" charset="0"/>
              <a:cs typeface="Calibri" panose="020F0502020204030204" pitchFamily="34" charset="0"/>
            </a:endParaRP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203986" cy="2919151"/>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407652" y="7526868"/>
            <a:ext cx="6227652" cy="2000548"/>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Alaa Salah’s </a:t>
            </a:r>
            <a:r>
              <a:rPr lang="en-GB" sz="2400" b="1" u="sng" dirty="0">
                <a:latin typeface="Calibri" panose="020F0502020204030204" pitchFamily="34" charset="0"/>
                <a:cs typeface="Calibri" panose="020F0502020204030204" pitchFamily="34" charset="0"/>
              </a:rPr>
              <a:t>Legacy</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000" b="0" i="0" u="none" strike="noStrike" dirty="0">
                <a:solidFill>
                  <a:srgbClr val="000000"/>
                </a:solidFill>
                <a:effectLst/>
                <a:latin typeface="Calibri" panose="020F0502020204030204" pitchFamily="34" charset="0"/>
                <a:cs typeface="Calibri" panose="020F0502020204030204" pitchFamily="34" charset="0"/>
              </a:rPr>
              <a:t>Alaa Salah’s life shows that courage, leadership, and resilience can spark movements that change nations. Her image and actions demonstrate the power of young women to inspire, lead, and shape history.</a:t>
            </a:r>
            <a:endParaRPr lang="en-GB" sz="2000" b="1" u="sng"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E239921A-A972-FE4B-C028-53CA09CCA047}"/>
              </a:ext>
            </a:extLst>
          </p:cNvPr>
          <p:cNvSpPr txBox="1"/>
          <p:nvPr/>
        </p:nvSpPr>
        <p:spPr>
          <a:xfrm>
            <a:off x="407652" y="1838380"/>
            <a:ext cx="6169646" cy="2246769"/>
          </a:xfrm>
          <a:prstGeom prst="rect">
            <a:avLst/>
          </a:prstGeom>
          <a:noFill/>
        </p:spPr>
        <p:txBody>
          <a:bodyPr wrap="square">
            <a:spAutoFit/>
          </a:bodyPr>
          <a:lstStyle/>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Describe Alaa Salah’s role in Sudan’s revolution.</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Explain how courage and leadership can influence social and political movements.</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Identify the values of bravery, unity, and resilience demonstrated by Alaa Salah.</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young people can make a difference in their communities</a:t>
            </a:r>
            <a:r>
              <a:rPr lang="en-GB" sz="2000" dirty="0"/>
              <a:t>.</a:t>
            </a:r>
          </a:p>
        </p:txBody>
      </p:sp>
      <p:sp>
        <p:nvSpPr>
          <p:cNvPr id="9" name="Google Shape;128;p15">
            <a:extLst>
              <a:ext uri="{FF2B5EF4-FFF2-40B4-BE49-F238E27FC236}">
                <a16:creationId xmlns:a16="http://schemas.microsoft.com/office/drawing/2014/main" id="{CD83A37E-29F5-67EF-DDB0-91C94CE05D71}"/>
              </a:ext>
            </a:extLst>
          </p:cNvPr>
          <p:cNvSpPr/>
          <p:nvPr/>
        </p:nvSpPr>
        <p:spPr>
          <a:xfrm>
            <a:off x="326661" y="7588868"/>
            <a:ext cx="6147671" cy="2566800"/>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92A57257-64CF-4C14-90A6-EC17FF5E3B15}"/>
              </a:ext>
            </a:extLst>
          </p:cNvPr>
          <p:cNvSpPr txBox="1"/>
          <p:nvPr/>
        </p:nvSpPr>
        <p:spPr>
          <a:xfrm>
            <a:off x="12735968" y="7861501"/>
            <a:ext cx="4935690" cy="707886"/>
          </a:xfrm>
          <a:prstGeom prst="rect">
            <a:avLst/>
          </a:prstGeom>
          <a:noFill/>
        </p:spPr>
        <p:txBody>
          <a:bodyPr wrap="square" rtlCol="0">
            <a:spAutoFit/>
          </a:bodyPr>
          <a:lstStyle/>
          <a:p>
            <a:r>
              <a:rPr lang="en-GB" sz="2000" b="0" i="1" u="none" strike="noStrike" dirty="0">
                <a:solidFill>
                  <a:srgbClr val="000000"/>
                </a:solidFill>
                <a:effectLst/>
                <a:latin typeface="Calibri" panose="020F0502020204030204" pitchFamily="34" charset="0"/>
                <a:cs typeface="Calibri" panose="020F0502020204030204" pitchFamily="34" charset="0"/>
              </a:rPr>
              <a:t>"We are the revolution. We are the future."</a:t>
            </a:r>
            <a:r>
              <a:rPr lang="en-GB" sz="2000" b="0" i="0" u="none" strike="noStrike" dirty="0">
                <a:solidFill>
                  <a:srgbClr val="000000"/>
                </a:solidFill>
                <a:effectLst/>
                <a:latin typeface="Calibri" panose="020F0502020204030204" pitchFamily="34" charset="0"/>
                <a:cs typeface="Calibri" panose="020F0502020204030204" pitchFamily="34" charset="0"/>
              </a:rPr>
              <a:t> – Alaa Salah</a:t>
            </a:r>
            <a:endParaRPr lang="en-US" sz="2000" b="1" i="1" dirty="0">
              <a:latin typeface="Calibri" panose="020F0502020204030204" pitchFamily="34" charset="0"/>
              <a:cs typeface="Calibri" panose="020F0502020204030204" pitchFamily="34" charset="0"/>
            </a:endParaRPr>
          </a:p>
        </p:txBody>
      </p:sp>
      <p:sp>
        <p:nvSpPr>
          <p:cNvPr id="15" name="Google Shape;121;p15">
            <a:extLst>
              <a:ext uri="{FF2B5EF4-FFF2-40B4-BE49-F238E27FC236}">
                <a16:creationId xmlns:a16="http://schemas.microsoft.com/office/drawing/2014/main" id="{A9C2B847-281B-F5EA-B646-0EF3171A9090}"/>
              </a:ext>
            </a:extLst>
          </p:cNvPr>
          <p:cNvSpPr/>
          <p:nvPr/>
        </p:nvSpPr>
        <p:spPr>
          <a:xfrm>
            <a:off x="12642593" y="7744601"/>
            <a:ext cx="5446217" cy="1084803"/>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093392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7674981" y="159559"/>
            <a:ext cx="10599469"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800" b="1" i="0" u="none" strike="noStrike" dirty="0">
                <a:solidFill>
                  <a:schemeClr val="bg1"/>
                </a:solidFill>
                <a:effectLst/>
                <a:latin typeface="Calibri" panose="020F0502020204030204" pitchFamily="34" charset="0"/>
                <a:cs typeface="Calibri" panose="020F0502020204030204" pitchFamily="34" charset="0"/>
              </a:rPr>
              <a:t>Anita </a:t>
            </a:r>
            <a:r>
              <a:rPr lang="en-GB" sz="4800" b="1" i="0" u="none" strike="noStrike" dirty="0" err="1">
                <a:solidFill>
                  <a:schemeClr val="bg1"/>
                </a:solidFill>
                <a:effectLst/>
                <a:latin typeface="Calibri" panose="020F0502020204030204" pitchFamily="34" charset="0"/>
                <a:cs typeface="Calibri" panose="020F0502020204030204" pitchFamily="34" charset="0"/>
              </a:rPr>
              <a:t>Barasa</a:t>
            </a:r>
            <a:r>
              <a:rPr lang="en-GB" sz="4800" b="1" i="0" u="none" strike="noStrike" dirty="0">
                <a:solidFill>
                  <a:schemeClr val="bg1"/>
                </a:solidFill>
                <a:effectLst/>
                <a:latin typeface="Calibri" panose="020F0502020204030204" pitchFamily="34" charset="0"/>
                <a:cs typeface="Calibri" panose="020F0502020204030204" pitchFamily="34" charset="0"/>
              </a:rPr>
              <a:t> – The Voice of a Generation</a:t>
            </a:r>
            <a:endParaRPr b="1" dirty="0">
              <a:solidFill>
                <a:schemeClr val="bg1"/>
              </a:solidFill>
              <a:latin typeface="Calibri" panose="020F0502020204030204" pitchFamily="34" charset="0"/>
              <a:ea typeface="Calibri"/>
              <a:cs typeface="Calibri" panose="020F0502020204030204" pitchFamily="34" charset="0"/>
              <a:sym typeface="Calibri"/>
            </a:endParaRPr>
          </a:p>
        </p:txBody>
      </p:sp>
      <p:sp>
        <p:nvSpPr>
          <p:cNvPr id="112" name="Google Shape;112;p15"/>
          <p:cNvSpPr txBox="1"/>
          <p:nvPr/>
        </p:nvSpPr>
        <p:spPr>
          <a:xfrm>
            <a:off x="13550" y="131333"/>
            <a:ext cx="4389087"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3200" b="1">
                <a:solidFill>
                  <a:schemeClr val="lt1"/>
                </a:solidFill>
                <a:latin typeface="Calibri"/>
                <a:ea typeface="Calibri"/>
                <a:cs typeface="Calibri"/>
                <a:sym typeface="Calibri"/>
              </a:rPr>
              <a:t>BLACK HISTORY MONTH </a:t>
            </a:r>
            <a:endParaRPr/>
          </a:p>
          <a:p>
            <a:pPr marL="0" marR="0" lvl="0" indent="0" algn="ctr" rtl="0">
              <a:spcBef>
                <a:spcPts val="0"/>
              </a:spcBef>
              <a:spcAft>
                <a:spcPts val="0"/>
              </a:spcAft>
              <a:buNone/>
            </a:pPr>
            <a:r>
              <a:rPr lang="en-GB" sz="3200" b="1">
                <a:solidFill>
                  <a:schemeClr val="lt1"/>
                </a:solidFill>
                <a:latin typeface="Calibri"/>
                <a:ea typeface="Calibri"/>
                <a:cs typeface="Calibri"/>
                <a:sym typeface="Calibri"/>
              </a:rPr>
              <a:t>2025</a:t>
            </a:r>
            <a:endParaRPr sz="3200" b="1">
              <a:solidFill>
                <a:schemeClr val="lt1"/>
              </a:solidFill>
              <a:latin typeface="Calibri"/>
              <a:ea typeface="Calibri"/>
              <a:cs typeface="Calibri"/>
              <a:sym typeface="Calibri"/>
            </a:endParaRPr>
          </a:p>
        </p:txBody>
      </p:sp>
      <p:grpSp>
        <p:nvGrpSpPr>
          <p:cNvPr id="114" name="Google Shape;114;p15"/>
          <p:cNvGrpSpPr/>
          <p:nvPr/>
        </p:nvGrpSpPr>
        <p:grpSpPr>
          <a:xfrm>
            <a:off x="336711" y="1220081"/>
            <a:ext cx="17718002" cy="8935586"/>
            <a:chOff x="151921" y="1333157"/>
            <a:chExt cx="19151196" cy="8553576"/>
          </a:xfrm>
        </p:grpSpPr>
        <p:sp>
          <p:nvSpPr>
            <p:cNvPr id="115" name="Google Shape;115;p15"/>
            <p:cNvSpPr/>
            <p:nvPr/>
          </p:nvSpPr>
          <p:spPr>
            <a:xfrm>
              <a:off x="7100803" y="4130931"/>
              <a:ext cx="6141563" cy="5755802"/>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5"/>
            <p:cNvSpPr/>
            <p:nvPr/>
          </p:nvSpPr>
          <p:spPr>
            <a:xfrm>
              <a:off x="7031736" y="1337451"/>
              <a:ext cx="12193591" cy="2413806"/>
            </a:xfrm>
            <a:prstGeom prst="round2DiagRect">
              <a:avLst>
                <a:gd name="adj1" fmla="val 16667"/>
                <a:gd name="adj2" fmla="val 0"/>
              </a:avLst>
            </a:prstGeom>
            <a:noFill/>
            <a:ln w="25400" cap="flat" cmpd="sng">
              <a:solidFill>
                <a:srgbClr val="E36C0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5"/>
            <p:cNvSpPr txBox="1"/>
            <p:nvPr/>
          </p:nvSpPr>
          <p:spPr>
            <a:xfrm>
              <a:off x="228600" y="1333157"/>
              <a:ext cx="6451207" cy="5069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i="0" u="sng" strike="noStrike" dirty="0">
                  <a:solidFill>
                    <a:srgbClr val="000000"/>
                  </a:solidFill>
                  <a:latin typeface="Calibri"/>
                  <a:ea typeface="Calibri"/>
                  <a:cs typeface="Calibri"/>
                  <a:sym typeface="Calibri"/>
                </a:rPr>
                <a:t>Learning Objectives</a:t>
              </a:r>
              <a:r>
                <a:rPr lang="en-GB" sz="2800" b="0" i="0" strike="noStrike" dirty="0">
                  <a:solidFill>
                    <a:srgbClr val="000000"/>
                  </a:solidFill>
                  <a:latin typeface="Calibri"/>
                  <a:ea typeface="Calibri"/>
                  <a:cs typeface="Calibri"/>
                  <a:sym typeface="Calibri"/>
                </a:rPr>
                <a:t>:</a:t>
              </a:r>
              <a:endParaRPr sz="2800" b="0" i="0" u="none" strike="noStrike" dirty="0">
                <a:solidFill>
                  <a:srgbClr val="000000"/>
                </a:solidFill>
                <a:latin typeface="Calibri"/>
                <a:ea typeface="Calibri"/>
                <a:cs typeface="Calibri"/>
                <a:sym typeface="Calibri"/>
              </a:endParaRPr>
            </a:p>
          </p:txBody>
        </p:sp>
        <p:sp>
          <p:nvSpPr>
            <p:cNvPr id="121" name="Google Shape;121;p15"/>
            <p:cNvSpPr/>
            <p:nvPr/>
          </p:nvSpPr>
          <p:spPr>
            <a:xfrm>
              <a:off x="13416360" y="4110798"/>
              <a:ext cx="5886757" cy="3333086"/>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15"/>
            <p:cNvSpPr txBox="1"/>
            <p:nvPr/>
          </p:nvSpPr>
          <p:spPr>
            <a:xfrm>
              <a:off x="7393836" y="1395447"/>
              <a:ext cx="11697059" cy="235580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b="1" u="sng" dirty="0">
                  <a:latin typeface="Calibri"/>
                  <a:cs typeface="Calibri"/>
                </a:rPr>
                <a:t>Lesson Summary (Use as teacher introduction):</a:t>
              </a:r>
              <a:endParaRPr lang="en-GB" sz="2800" b="1" u="sng" dirty="0">
                <a:latin typeface="Calibri"/>
                <a:cs typeface="Calibri"/>
              </a:endParaRPr>
            </a:p>
            <a:p>
              <a:pPr marL="0" marR="0" lvl="0" indent="0" algn="just" rtl="0">
                <a:spcBef>
                  <a:spcPts val="0"/>
                </a:spcBef>
                <a:spcAft>
                  <a:spcPts val="0"/>
                </a:spcAft>
                <a:buNone/>
              </a:pPr>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marL="0" marR="0" lvl="0" indent="0" algn="just" rtl="0">
                <a:spcBef>
                  <a:spcPts val="0"/>
                </a:spcBef>
                <a:spcAft>
                  <a:spcPts val="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In 2024, Anita </a:t>
              </a:r>
              <a:r>
                <a:rPr lang="en-GB" sz="2000" b="0" i="0" u="none" strike="noStrike" dirty="0" err="1">
                  <a:solidFill>
                    <a:srgbClr val="000000"/>
                  </a:solidFill>
                  <a:effectLst/>
                  <a:latin typeface="Calibri" panose="020F0502020204030204" pitchFamily="34" charset="0"/>
                  <a:cs typeface="Calibri" panose="020F0502020204030204" pitchFamily="34" charset="0"/>
                </a:rPr>
                <a:t>Barasa’s</a:t>
              </a:r>
              <a:r>
                <a:rPr lang="en-GB" sz="2000" b="0" i="0" u="none" strike="noStrike" dirty="0">
                  <a:solidFill>
                    <a:srgbClr val="000000"/>
                  </a:solidFill>
                  <a:effectLst/>
                  <a:latin typeface="Calibri" panose="020F0502020204030204" pitchFamily="34" charset="0"/>
                  <a:cs typeface="Calibri" panose="020F0502020204030204" pitchFamily="34" charset="0"/>
                </a:rPr>
                <a:t> voice rose during Kenya’s Gen Z protests, where young people united to demand justice and accountability. Through powerful videos that spread rapidly online, she captured the urgency and courage of a new generation unwilling to be silenced. Anita’s creativity and fearless activism showed how digital platforms can mobilise change and amplify voices worldwide. Her story reminds us that young people can inspire hope and transformation even in the face of injustice.</a:t>
              </a:r>
              <a:endParaRPr lang="en-GB" sz="1200" dirty="0">
                <a:latin typeface="Calibri" panose="020F0502020204030204" pitchFamily="34" charset="0"/>
                <a:cs typeface="Calibri" panose="020F0502020204030204" pitchFamily="34" charset="0"/>
              </a:endParaRPr>
            </a:p>
          </p:txBody>
        </p:sp>
        <p:sp>
          <p:nvSpPr>
            <p:cNvPr id="128" name="Google Shape;128;p15"/>
            <p:cNvSpPr/>
            <p:nvPr/>
          </p:nvSpPr>
          <p:spPr>
            <a:xfrm>
              <a:off x="151921" y="4359814"/>
              <a:ext cx="6774888" cy="2892625"/>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895C6D80-1B85-1EAF-BB09-AA01E44997B1}"/>
              </a:ext>
            </a:extLst>
          </p:cNvPr>
          <p:cNvSpPr txBox="1"/>
          <p:nvPr/>
        </p:nvSpPr>
        <p:spPr>
          <a:xfrm>
            <a:off x="6843933" y="4183763"/>
            <a:ext cx="5678796" cy="5632311"/>
          </a:xfrm>
          <a:prstGeom prst="rect">
            <a:avLst/>
          </a:prstGeom>
          <a:noFill/>
        </p:spPr>
        <p:txBody>
          <a:bodyPr wrap="square" rtlCol="0">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Story and Discussion (10–15 minutes)</a:t>
            </a:r>
          </a:p>
          <a:p>
            <a:pPr algn="l"/>
            <a:r>
              <a:rPr lang="en-GB" sz="2400" b="0" i="0" u="none" strike="noStrike" dirty="0">
                <a:solidFill>
                  <a:srgbClr val="000000"/>
                </a:solidFill>
                <a:effectLst/>
                <a:latin typeface="Calibri" panose="020F0502020204030204" pitchFamily="34" charset="0"/>
                <a:cs typeface="Calibri" panose="020F0502020204030204" pitchFamily="34" charset="0"/>
              </a:rPr>
              <a:t>Anita </a:t>
            </a:r>
            <a:r>
              <a:rPr lang="en-GB" sz="2400" b="0" i="0" u="none" strike="noStrike" dirty="0" err="1">
                <a:solidFill>
                  <a:srgbClr val="000000"/>
                </a:solidFill>
                <a:effectLst/>
                <a:latin typeface="Calibri" panose="020F0502020204030204" pitchFamily="34" charset="0"/>
                <a:cs typeface="Calibri" panose="020F0502020204030204" pitchFamily="34" charset="0"/>
              </a:rPr>
              <a:t>Barasa</a:t>
            </a:r>
            <a:r>
              <a:rPr lang="en-GB" sz="2400" b="0" i="0" u="none" strike="noStrike" dirty="0">
                <a:solidFill>
                  <a:srgbClr val="000000"/>
                </a:solidFill>
                <a:effectLst/>
                <a:latin typeface="Calibri" panose="020F0502020204030204" pitchFamily="34" charset="0"/>
                <a:cs typeface="Calibri" panose="020F0502020204030204" pitchFamily="34" charset="0"/>
              </a:rPr>
              <a:t> emerged as a leading voice for Kenya’s Gen Z protests, using social media and video content to highlight injustices and mobilise her peers. Her fearless approach drew attention both locally and globally, proving the power of digital activism in modern movements.</a:t>
            </a:r>
          </a:p>
          <a:p>
            <a:pPr algn="l"/>
            <a:endParaRPr lang="en-GB" sz="2400" b="0" i="0" u="none" strike="noStrike" dirty="0">
              <a:solidFill>
                <a:srgbClr val="000000"/>
              </a:solidFill>
              <a:effectLst/>
              <a:latin typeface="Calibri" panose="020F0502020204030204" pitchFamily="34" charset="0"/>
              <a:cs typeface="Calibri" panose="020F0502020204030204" pitchFamily="34" charset="0"/>
            </a:endParaRPr>
          </a:p>
          <a:p>
            <a:pPr algn="l"/>
            <a:r>
              <a:rPr lang="en-GB" sz="2400" b="1" i="0" u="none" strike="noStrike" dirty="0">
                <a:solidFill>
                  <a:srgbClr val="000000"/>
                </a:solidFill>
                <a:effectLst/>
                <a:latin typeface="Calibri" panose="020F0502020204030204" pitchFamily="34" charset="0"/>
                <a:cs typeface="Calibri" panose="020F0502020204030204" pitchFamily="34" charset="0"/>
              </a:rPr>
              <a:t>Discussion Questions:</a:t>
            </a:r>
            <a:endParaRPr lang="en-GB" sz="2400" b="0" i="0" u="none" strike="noStrike" dirty="0">
              <a:solidFill>
                <a:srgbClr val="000000"/>
              </a:solidFill>
              <a:effectLst/>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How did Anita use digital platforms to inspire action?</a:t>
            </a: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Why is creativity important in activism?</a:t>
            </a:r>
          </a:p>
          <a:p>
            <a:pPr marL="342900" indent="-342900" algn="l">
              <a:buFont typeface="Arial" panose="020B0604020202020204" pitchFamily="34" charset="0"/>
              <a:buChar char="•"/>
            </a:pPr>
            <a:r>
              <a:rPr lang="en-GB" sz="2400" b="0" i="0" u="none" strike="noStrike" dirty="0">
                <a:solidFill>
                  <a:srgbClr val="000000"/>
                </a:solidFill>
                <a:effectLst/>
                <a:latin typeface="Calibri" panose="020F0502020204030204" pitchFamily="34" charset="0"/>
                <a:cs typeface="Calibri" panose="020F0502020204030204" pitchFamily="34" charset="0"/>
              </a:rPr>
              <a:t>How can young people today make their voices heard in their communities?</a:t>
            </a:r>
          </a:p>
        </p:txBody>
      </p:sp>
      <p:sp>
        <p:nvSpPr>
          <p:cNvPr id="4" name="TextBox 3">
            <a:extLst>
              <a:ext uri="{FF2B5EF4-FFF2-40B4-BE49-F238E27FC236}">
                <a16:creationId xmlns:a16="http://schemas.microsoft.com/office/drawing/2014/main" id="{ABDC9829-41E9-A43A-3F1A-65630EB04A3C}"/>
              </a:ext>
            </a:extLst>
          </p:cNvPr>
          <p:cNvSpPr txBox="1"/>
          <p:nvPr/>
        </p:nvSpPr>
        <p:spPr>
          <a:xfrm>
            <a:off x="12735968" y="4135660"/>
            <a:ext cx="5215322" cy="3231654"/>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Reflection and Connection (10 minutes)</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Prompt students with reflection questions:</a:t>
            </a:r>
          </a:p>
          <a:p>
            <a:pPr algn="l"/>
            <a:r>
              <a:rPr lang="en-GB" sz="2000" dirty="0">
                <a:latin typeface="Calibri" panose="020F0502020204030204" pitchFamily="34" charset="0"/>
                <a:cs typeface="Calibri" panose="020F0502020204030204" pitchFamily="34" charset="0"/>
              </a:rPr>
              <a:t>Think about a time when you stood up for what was right.</a:t>
            </a:r>
          </a:p>
          <a:p>
            <a:pPr algn="l"/>
            <a:r>
              <a:rPr lang="en-GB" sz="2000" b="0" i="0" u="none" strike="noStrike" dirty="0">
                <a:solidFill>
                  <a:srgbClr val="000000"/>
                </a:solidFill>
                <a:effectLst/>
                <a:latin typeface="Calibri" panose="020F0502020204030204" pitchFamily="34" charset="0"/>
                <a:cs typeface="Calibri" panose="020F0502020204030204" pitchFamily="34" charset="0"/>
              </a:rPr>
              <a:t>Students can create a short paragraph, drawing, or digital project showing how they could use their skills or platforms to advocate for something they care about. Encourage them to consider how even small actions can contribute to change.</a:t>
            </a:r>
            <a:endParaRPr lang="en-GB" sz="16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6B36C55-CA15-CDE9-7A18-082FC4BC73AE}"/>
              </a:ext>
            </a:extLst>
          </p:cNvPr>
          <p:cNvSpPr txBox="1"/>
          <p:nvPr/>
        </p:nvSpPr>
        <p:spPr>
          <a:xfrm>
            <a:off x="418465" y="4405847"/>
            <a:ext cx="6158833" cy="3416320"/>
          </a:xfrm>
          <a:prstGeom prst="rect">
            <a:avLst/>
          </a:prstGeom>
          <a:noFill/>
        </p:spPr>
        <p:txBody>
          <a:bodyPr wrap="square">
            <a:spAutoFit/>
          </a:bodyPr>
          <a:lstStyle/>
          <a:p>
            <a:pPr algn="l"/>
            <a:r>
              <a:rPr lang="en-GB" sz="2800" b="1" i="0" u="sng" strike="noStrike" dirty="0">
                <a:solidFill>
                  <a:srgbClr val="000000"/>
                </a:solidFill>
                <a:effectLst/>
                <a:latin typeface="Calibri" panose="020F0502020204030204" pitchFamily="34" charset="0"/>
                <a:cs typeface="Calibri" panose="020F0502020204030204" pitchFamily="34" charset="0"/>
              </a:rPr>
              <a:t>Focus Values:</a:t>
            </a:r>
          </a:p>
          <a:p>
            <a:pPr algn="just"/>
            <a:r>
              <a:rPr lang="en-GB" sz="2000" b="1" dirty="0">
                <a:latin typeface="Calibri" panose="020F0502020204030204" pitchFamily="34" charset="0"/>
                <a:cs typeface="Calibri" panose="020F0502020204030204" pitchFamily="34" charset="0"/>
              </a:rPr>
              <a:t>Courage:</a:t>
            </a:r>
            <a:r>
              <a:rPr lang="en-GB" sz="2000" dirty="0">
                <a:latin typeface="Calibri" panose="020F0502020204030204" pitchFamily="34" charset="0"/>
                <a:cs typeface="Calibri" panose="020F0502020204030204" pitchFamily="34" charset="0"/>
              </a:rPr>
              <a:t> Anita </a:t>
            </a:r>
            <a:r>
              <a:rPr lang="en-GB" sz="2000" dirty="0" err="1">
                <a:latin typeface="Calibri" panose="020F0502020204030204" pitchFamily="34" charset="0"/>
                <a:cs typeface="Calibri" panose="020F0502020204030204" pitchFamily="34" charset="0"/>
              </a:rPr>
              <a:t>Barasa</a:t>
            </a:r>
            <a:r>
              <a:rPr lang="en-GB" sz="2000" dirty="0">
                <a:latin typeface="Calibri" panose="020F0502020204030204" pitchFamily="34" charset="0"/>
                <a:cs typeface="Calibri" panose="020F0502020204030204" pitchFamily="34" charset="0"/>
              </a:rPr>
              <a:t> spoke out for justice despite potential risks.</a:t>
            </a:r>
          </a:p>
          <a:p>
            <a:pPr algn="just"/>
            <a:r>
              <a:rPr lang="en-GB" sz="2000" b="1" dirty="0">
                <a:latin typeface="Calibri" panose="020F0502020204030204" pitchFamily="34" charset="0"/>
                <a:cs typeface="Calibri" panose="020F0502020204030204" pitchFamily="34" charset="0"/>
              </a:rPr>
              <a:t>Creativity:</a:t>
            </a:r>
            <a:r>
              <a:rPr lang="en-GB" sz="2000" dirty="0">
                <a:latin typeface="Calibri" panose="020F0502020204030204" pitchFamily="34" charset="0"/>
                <a:cs typeface="Calibri" panose="020F0502020204030204" pitchFamily="34" charset="0"/>
              </a:rPr>
              <a:t> She used videos and digital media to amplify her message.</a:t>
            </a:r>
          </a:p>
          <a:p>
            <a:pPr algn="just"/>
            <a:r>
              <a:rPr lang="en-GB" sz="2000" b="1" dirty="0">
                <a:latin typeface="Calibri" panose="020F0502020204030204" pitchFamily="34" charset="0"/>
                <a:cs typeface="Calibri" panose="020F0502020204030204" pitchFamily="34" charset="0"/>
              </a:rPr>
              <a:t>Leadership:</a:t>
            </a:r>
            <a:r>
              <a:rPr lang="en-GB" sz="2000" dirty="0">
                <a:latin typeface="Calibri" panose="020F0502020204030204" pitchFamily="34" charset="0"/>
                <a:cs typeface="Calibri" panose="020F0502020204030204" pitchFamily="34" charset="0"/>
              </a:rPr>
              <a:t> Anita inspired her peers to join the fight for accountability.</a:t>
            </a:r>
          </a:p>
          <a:p>
            <a:pPr algn="just"/>
            <a:r>
              <a:rPr lang="en-GB" sz="2000" b="1" dirty="0">
                <a:latin typeface="Calibri" panose="020F0502020204030204" pitchFamily="34" charset="0"/>
                <a:cs typeface="Calibri" panose="020F0502020204030204" pitchFamily="34" charset="0"/>
              </a:rPr>
              <a:t>Persistence:</a:t>
            </a:r>
            <a:r>
              <a:rPr lang="en-GB" sz="2000" dirty="0">
                <a:latin typeface="Calibri" panose="020F0502020204030204" pitchFamily="34" charset="0"/>
                <a:cs typeface="Calibri" panose="020F0502020204030204" pitchFamily="34" charset="0"/>
              </a:rPr>
              <a:t> She continued advocating for change despite challenges.</a:t>
            </a:r>
          </a:p>
          <a:p>
            <a:pPr algn="l"/>
            <a:endParaRPr lang="en-GB" sz="2800" b="1" i="0" u="sng" strike="noStrike" dirty="0">
              <a:solidFill>
                <a:srgbClr val="000000"/>
              </a:solidFill>
              <a:effectLst/>
              <a:latin typeface="Calibri" panose="020F0502020204030204" pitchFamily="34" charset="0"/>
              <a:cs typeface="Calibri" panose="020F0502020204030204" pitchFamily="34" charset="0"/>
            </a:endParaRPr>
          </a:p>
        </p:txBody>
      </p:sp>
      <p:sp>
        <p:nvSpPr>
          <p:cNvPr id="8" name="Google Shape;128;p15">
            <a:extLst>
              <a:ext uri="{FF2B5EF4-FFF2-40B4-BE49-F238E27FC236}">
                <a16:creationId xmlns:a16="http://schemas.microsoft.com/office/drawing/2014/main" id="{A9B03945-EDB2-E304-E5EB-B55ABB038A54}"/>
              </a:ext>
            </a:extLst>
          </p:cNvPr>
          <p:cNvSpPr/>
          <p:nvPr/>
        </p:nvSpPr>
        <p:spPr>
          <a:xfrm>
            <a:off x="336711" y="1289108"/>
            <a:ext cx="6203986" cy="2919151"/>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0" name="TextBox 9">
            <a:extLst>
              <a:ext uri="{FF2B5EF4-FFF2-40B4-BE49-F238E27FC236}">
                <a16:creationId xmlns:a16="http://schemas.microsoft.com/office/drawing/2014/main" id="{C95E20E3-4B8F-642D-1A19-B235FC3B9719}"/>
              </a:ext>
            </a:extLst>
          </p:cNvPr>
          <p:cNvSpPr txBox="1"/>
          <p:nvPr/>
        </p:nvSpPr>
        <p:spPr>
          <a:xfrm>
            <a:off x="407652" y="7526868"/>
            <a:ext cx="5968426" cy="2308324"/>
          </a:xfrm>
          <a:prstGeom prst="rect">
            <a:avLst/>
          </a:prstGeom>
          <a:noFill/>
        </p:spPr>
        <p:txBody>
          <a:bodyPr wrap="square">
            <a:spAutoFit/>
          </a:bodyPr>
          <a:lstStyle/>
          <a:p>
            <a:pPr algn="l"/>
            <a:r>
              <a:rPr lang="en-GB" sz="2400" b="1" i="0" u="sng" strike="noStrike" dirty="0">
                <a:solidFill>
                  <a:srgbClr val="000000"/>
                </a:solidFill>
                <a:effectLst/>
                <a:latin typeface="Calibri" panose="020F0502020204030204" pitchFamily="34" charset="0"/>
                <a:cs typeface="Calibri" panose="020F0502020204030204" pitchFamily="34" charset="0"/>
              </a:rPr>
              <a:t>Educational Summary: Anita </a:t>
            </a:r>
            <a:r>
              <a:rPr lang="en-GB" sz="2400" b="1" i="0" u="sng" strike="noStrike" dirty="0" err="1">
                <a:solidFill>
                  <a:srgbClr val="000000"/>
                </a:solidFill>
                <a:effectLst/>
                <a:latin typeface="Calibri" panose="020F0502020204030204" pitchFamily="34" charset="0"/>
                <a:cs typeface="Calibri" panose="020F0502020204030204" pitchFamily="34" charset="0"/>
              </a:rPr>
              <a:t>Barasa’s</a:t>
            </a:r>
            <a:r>
              <a:rPr lang="en-GB" sz="2400" b="1" i="0" u="sng" strike="noStrike" dirty="0">
                <a:solidFill>
                  <a:srgbClr val="000000"/>
                </a:solidFill>
                <a:effectLst/>
                <a:latin typeface="Calibri" panose="020F0502020204030204" pitchFamily="34" charset="0"/>
                <a:cs typeface="Calibri" panose="020F0502020204030204" pitchFamily="34" charset="0"/>
              </a:rPr>
              <a:t> </a:t>
            </a:r>
            <a:r>
              <a:rPr lang="en-GB" sz="2400" b="1" u="sng" dirty="0">
                <a:latin typeface="Calibri" panose="020F0502020204030204" pitchFamily="34" charset="0"/>
                <a:cs typeface="Calibri" panose="020F0502020204030204" pitchFamily="34" charset="0"/>
              </a:rPr>
              <a:t>Legacy</a:t>
            </a:r>
          </a:p>
          <a:p>
            <a:pPr algn="l"/>
            <a:endParaRPr lang="en-GB" sz="2000" b="0" i="0" u="none" strike="noStrike" dirty="0">
              <a:solidFill>
                <a:srgbClr val="000000"/>
              </a:solidFill>
              <a:effectLst/>
              <a:latin typeface="Calibri" panose="020F0502020204030204" pitchFamily="34" charset="0"/>
              <a:cs typeface="Calibri" panose="020F0502020204030204" pitchFamily="34" charset="0"/>
            </a:endParaRPr>
          </a:p>
          <a:p>
            <a:pPr algn="just"/>
            <a:r>
              <a:rPr lang="en-GB" sz="2000" b="0" i="0" u="none" strike="noStrike" dirty="0">
                <a:solidFill>
                  <a:srgbClr val="000000"/>
                </a:solidFill>
                <a:effectLst/>
                <a:latin typeface="Calibri" panose="020F0502020204030204" pitchFamily="34" charset="0"/>
                <a:cs typeface="Calibri" panose="020F0502020204030204" pitchFamily="34" charset="0"/>
              </a:rPr>
              <a:t>Anita </a:t>
            </a:r>
            <a:r>
              <a:rPr lang="en-GB" sz="2000" b="0" i="0" u="none" strike="noStrike" dirty="0" err="1">
                <a:solidFill>
                  <a:srgbClr val="000000"/>
                </a:solidFill>
                <a:effectLst/>
                <a:latin typeface="Calibri" panose="020F0502020204030204" pitchFamily="34" charset="0"/>
                <a:cs typeface="Calibri" panose="020F0502020204030204" pitchFamily="34" charset="0"/>
              </a:rPr>
              <a:t>Barasa</a:t>
            </a:r>
            <a:r>
              <a:rPr lang="en-GB" sz="2000" b="0" i="0" u="none" strike="noStrike" dirty="0">
                <a:solidFill>
                  <a:srgbClr val="000000"/>
                </a:solidFill>
                <a:effectLst/>
                <a:latin typeface="Calibri" panose="020F0502020204030204" pitchFamily="34" charset="0"/>
                <a:cs typeface="Calibri" panose="020F0502020204030204" pitchFamily="34" charset="0"/>
              </a:rPr>
              <a:t> demonstrates that courage, creativity, and leadership can drive social change. By using digital platforms effectively, she showed that young people have the power to challenge injustice, inspire others, and shape a better future.</a:t>
            </a:r>
            <a:endParaRPr lang="en-GB" sz="20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E239921A-A972-FE4B-C028-53CA09CCA047}"/>
              </a:ext>
            </a:extLst>
          </p:cNvPr>
          <p:cNvSpPr txBox="1"/>
          <p:nvPr/>
        </p:nvSpPr>
        <p:spPr>
          <a:xfrm>
            <a:off x="407652" y="1838380"/>
            <a:ext cx="6169646" cy="2246769"/>
          </a:xfrm>
          <a:prstGeom prst="rect">
            <a:avLst/>
          </a:prstGeom>
          <a:noFill/>
        </p:spPr>
        <p:txBody>
          <a:bodyPr wrap="square">
            <a:spAutoFit/>
          </a:bodyPr>
          <a:lstStyle/>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Describe Anita </a:t>
            </a:r>
            <a:r>
              <a:rPr lang="en-GB" sz="2000" dirty="0" err="1">
                <a:latin typeface="Calibri" panose="020F0502020204030204" pitchFamily="34" charset="0"/>
                <a:cs typeface="Calibri" panose="020F0502020204030204" pitchFamily="34" charset="0"/>
              </a:rPr>
              <a:t>Barasa’s</a:t>
            </a:r>
            <a:r>
              <a:rPr lang="en-GB" sz="2000" dirty="0">
                <a:latin typeface="Calibri" panose="020F0502020204030204" pitchFamily="34" charset="0"/>
                <a:cs typeface="Calibri" panose="020F0502020204030204" pitchFamily="34" charset="0"/>
              </a:rPr>
              <a:t> role in Kenya’s Gen Z protests.</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Explain how digital platforms can be used to amplify voices and mobilise social change.</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Identify the values of courage, creativity, and leadership demonstrated by Anita </a:t>
            </a:r>
            <a:r>
              <a:rPr lang="en-GB" sz="2000" dirty="0" err="1">
                <a:latin typeface="Calibri" panose="020F0502020204030204" pitchFamily="34" charset="0"/>
                <a:cs typeface="Calibri" panose="020F0502020204030204" pitchFamily="34" charset="0"/>
              </a:rPr>
              <a:t>Barasa</a:t>
            </a:r>
            <a:r>
              <a:rPr lang="en-GB" sz="2000" dirty="0">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lang="en-GB" sz="2000" dirty="0">
                <a:latin typeface="Calibri" panose="020F0502020204030204" pitchFamily="34" charset="0"/>
                <a:cs typeface="Calibri" panose="020F0502020204030204" pitchFamily="34" charset="0"/>
              </a:rPr>
              <a:t>Reflect on how young people can make a meaningful impact in their communities and beyond.</a:t>
            </a:r>
          </a:p>
        </p:txBody>
      </p:sp>
      <p:sp>
        <p:nvSpPr>
          <p:cNvPr id="9" name="Google Shape;128;p15">
            <a:extLst>
              <a:ext uri="{FF2B5EF4-FFF2-40B4-BE49-F238E27FC236}">
                <a16:creationId xmlns:a16="http://schemas.microsoft.com/office/drawing/2014/main" id="{CD83A37E-29F5-67EF-DDB0-91C94CE05D71}"/>
              </a:ext>
            </a:extLst>
          </p:cNvPr>
          <p:cNvSpPr/>
          <p:nvPr/>
        </p:nvSpPr>
        <p:spPr>
          <a:xfrm>
            <a:off x="326661" y="7481294"/>
            <a:ext cx="6267884" cy="2566800"/>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a:p>
            <a:pPr marL="0" marR="0" lvl="0" indent="0" algn="l" rtl="0">
              <a:spcBef>
                <a:spcPts val="0"/>
              </a:spcBef>
              <a:spcAft>
                <a:spcPts val="0"/>
              </a:spcAft>
              <a:buNone/>
            </a:pPr>
            <a:endParaRPr lang="en-GB" sz="2400" i="1" dirty="0">
              <a:latin typeface="Calibri"/>
              <a:ea typeface="Calibri"/>
              <a:cs typeface="Calibri"/>
              <a:sym typeface="Calibri"/>
            </a:endParaRPr>
          </a:p>
          <a:p>
            <a:pPr marL="0" marR="0" lvl="0" indent="0" algn="l" rtl="0">
              <a:spcBef>
                <a:spcPts val="0"/>
              </a:spcBef>
              <a:spcAft>
                <a:spcPts val="0"/>
              </a:spcAft>
              <a:buNone/>
            </a:pPr>
            <a:endParaRPr lang="en-GB" sz="2400" b="0" i="1" u="none" strike="noStrike" dirty="0">
              <a:solidFill>
                <a:srgbClr val="000000"/>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92A57257-64CF-4C14-90A6-EC17FF5E3B15}"/>
              </a:ext>
            </a:extLst>
          </p:cNvPr>
          <p:cNvSpPr txBox="1"/>
          <p:nvPr/>
        </p:nvSpPr>
        <p:spPr>
          <a:xfrm>
            <a:off x="12735967" y="7861501"/>
            <a:ext cx="5246777" cy="707886"/>
          </a:xfrm>
          <a:prstGeom prst="rect">
            <a:avLst/>
          </a:prstGeom>
          <a:noFill/>
        </p:spPr>
        <p:txBody>
          <a:bodyPr wrap="square" rtlCol="0">
            <a:spAutoFit/>
          </a:bodyPr>
          <a:lstStyle/>
          <a:p>
            <a:r>
              <a:rPr lang="en-GB" sz="2000" b="0" i="1" u="none" strike="noStrike" dirty="0">
                <a:solidFill>
                  <a:srgbClr val="000000"/>
                </a:solidFill>
                <a:effectLst/>
                <a:latin typeface="Calibri" panose="020F0502020204030204" pitchFamily="34" charset="0"/>
                <a:cs typeface="Calibri" panose="020F0502020204030204" pitchFamily="34" charset="0"/>
              </a:rPr>
              <a:t>"Our voices are not just for today; they are the power to shape tomorrow."</a:t>
            </a:r>
            <a:r>
              <a:rPr lang="en-GB" sz="2000" b="0" i="0" u="none" strike="noStrike" dirty="0">
                <a:solidFill>
                  <a:srgbClr val="000000"/>
                </a:solidFill>
                <a:effectLst/>
                <a:latin typeface="Calibri" panose="020F0502020204030204" pitchFamily="34" charset="0"/>
                <a:cs typeface="Calibri" panose="020F0502020204030204" pitchFamily="34" charset="0"/>
              </a:rPr>
              <a:t> – Anita </a:t>
            </a:r>
            <a:r>
              <a:rPr lang="en-GB" sz="2000" b="0" i="0" u="none" strike="noStrike" dirty="0" err="1">
                <a:solidFill>
                  <a:srgbClr val="000000"/>
                </a:solidFill>
                <a:effectLst/>
                <a:latin typeface="Calibri" panose="020F0502020204030204" pitchFamily="34" charset="0"/>
                <a:cs typeface="Calibri" panose="020F0502020204030204" pitchFamily="34" charset="0"/>
              </a:rPr>
              <a:t>Barasa</a:t>
            </a:r>
            <a:endParaRPr lang="en-US" sz="1600" b="1" i="1" dirty="0">
              <a:latin typeface="Calibri" panose="020F0502020204030204" pitchFamily="34" charset="0"/>
              <a:cs typeface="Calibri" panose="020F0502020204030204" pitchFamily="34" charset="0"/>
            </a:endParaRPr>
          </a:p>
        </p:txBody>
      </p:sp>
      <p:sp>
        <p:nvSpPr>
          <p:cNvPr id="15" name="Google Shape;121;p15">
            <a:extLst>
              <a:ext uri="{FF2B5EF4-FFF2-40B4-BE49-F238E27FC236}">
                <a16:creationId xmlns:a16="http://schemas.microsoft.com/office/drawing/2014/main" id="{A9C2B847-281B-F5EA-B646-0EF3171A9090}"/>
              </a:ext>
            </a:extLst>
          </p:cNvPr>
          <p:cNvSpPr/>
          <p:nvPr/>
        </p:nvSpPr>
        <p:spPr>
          <a:xfrm>
            <a:off x="12642593" y="7744601"/>
            <a:ext cx="5446217" cy="1084803"/>
          </a:xfrm>
          <a:prstGeom prst="rect">
            <a:avLst/>
          </a:prstGeom>
          <a:noFill/>
          <a:ln w="2540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4025995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8B67785-8C03-46CD-560F-12BFFE6617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541" y="1398494"/>
            <a:ext cx="4075953" cy="611393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930F07C-F13D-86E7-A260-2527FD388A2D}"/>
              </a:ext>
            </a:extLst>
          </p:cNvPr>
          <p:cNvSpPr txBox="1"/>
          <p:nvPr/>
        </p:nvSpPr>
        <p:spPr>
          <a:xfrm>
            <a:off x="497541" y="7512424"/>
            <a:ext cx="4075953" cy="523220"/>
          </a:xfrm>
          <a:prstGeom prst="rect">
            <a:avLst/>
          </a:prstGeom>
          <a:noFill/>
        </p:spPr>
        <p:txBody>
          <a:bodyPr wrap="square">
            <a:spAutoFit/>
          </a:bodyPr>
          <a:lstStyle/>
          <a:p>
            <a:r>
              <a:rPr lang="en-US" sz="2800" b="1" dirty="0">
                <a:latin typeface="Calibri" panose="020F0502020204030204" pitchFamily="34" charset="0"/>
                <a:cs typeface="Calibri" panose="020F0502020204030204" pitchFamily="34" charset="0"/>
              </a:rPr>
              <a:t>Funmilayo Ransome-</a:t>
            </a:r>
            <a:r>
              <a:rPr lang="en-US" sz="2800" b="1" dirty="0" err="1">
                <a:latin typeface="Calibri" panose="020F0502020204030204" pitchFamily="34" charset="0"/>
                <a:cs typeface="Calibri" panose="020F0502020204030204" pitchFamily="34" charset="0"/>
              </a:rPr>
              <a:t>Kuti</a:t>
            </a:r>
            <a:endParaRPr lang="en-US" sz="2800" b="1" dirty="0">
              <a:latin typeface="Calibri" panose="020F0502020204030204" pitchFamily="34" charset="0"/>
              <a:cs typeface="Calibri" panose="020F0502020204030204" pitchFamily="34" charset="0"/>
            </a:endParaRPr>
          </a:p>
        </p:txBody>
      </p:sp>
      <p:pic>
        <p:nvPicPr>
          <p:cNvPr id="1028" name="Picture 4">
            <a:extLst>
              <a:ext uri="{FF2B5EF4-FFF2-40B4-BE49-F238E27FC236}">
                <a16:creationId xmlns:a16="http://schemas.microsoft.com/office/drawing/2014/main" id="{15A6F0C3-9A0A-7E2C-1A59-48B84D3668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8015" y="1398494"/>
            <a:ext cx="3945965" cy="52560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89D6F4F-C1D8-FA53-52DE-CE87B0766BF7}"/>
              </a:ext>
            </a:extLst>
          </p:cNvPr>
          <p:cNvSpPr txBox="1"/>
          <p:nvPr/>
        </p:nvSpPr>
        <p:spPr>
          <a:xfrm>
            <a:off x="4911997" y="6728944"/>
            <a:ext cx="4232003" cy="769441"/>
          </a:xfrm>
          <a:prstGeom prst="rect">
            <a:avLst/>
          </a:prstGeom>
          <a:noFill/>
        </p:spPr>
        <p:txBody>
          <a:bodyPr wrap="square">
            <a:spAutoFit/>
          </a:bodyPr>
          <a:lstStyle/>
          <a:p>
            <a:r>
              <a:rPr lang="en-GB" sz="2800" b="1" i="0" u="none" strike="noStrike" dirty="0">
                <a:solidFill>
                  <a:srgbClr val="000000"/>
                </a:solidFill>
                <a:effectLst/>
                <a:highlight>
                  <a:srgbClr val="F8F9FA"/>
                </a:highlight>
                <a:latin typeface="Calibri" panose="020F0502020204030204" pitchFamily="34" charset="0"/>
                <a:cs typeface="Calibri" panose="020F0502020204030204" pitchFamily="34" charset="0"/>
              </a:rPr>
              <a:t>Lillian </a:t>
            </a:r>
            <a:r>
              <a:rPr lang="en-GB" sz="2800" b="1" i="0" u="none" strike="noStrike" dirty="0" err="1">
                <a:solidFill>
                  <a:srgbClr val="000000"/>
                </a:solidFill>
                <a:effectLst/>
                <a:highlight>
                  <a:srgbClr val="F8F9FA"/>
                </a:highlight>
                <a:latin typeface="Calibri" panose="020F0502020204030204" pitchFamily="34" charset="0"/>
                <a:cs typeface="Calibri" panose="020F0502020204030204" pitchFamily="34" charset="0"/>
              </a:rPr>
              <a:t>Matabane</a:t>
            </a:r>
            <a:r>
              <a:rPr lang="en-GB" sz="2800" b="1" i="0" u="none" strike="noStrike" dirty="0">
                <a:solidFill>
                  <a:srgbClr val="000000"/>
                </a:solidFill>
                <a:effectLst/>
                <a:highlight>
                  <a:srgbClr val="F8F9FA"/>
                </a:highlight>
                <a:latin typeface="Calibri" panose="020F0502020204030204" pitchFamily="34" charset="0"/>
                <a:cs typeface="Calibri" panose="020F0502020204030204" pitchFamily="34" charset="0"/>
              </a:rPr>
              <a:t> </a:t>
            </a:r>
            <a:r>
              <a:rPr lang="en-GB" sz="2800" b="1" i="0" u="none" strike="noStrike" dirty="0" err="1">
                <a:solidFill>
                  <a:srgbClr val="000000"/>
                </a:solidFill>
                <a:effectLst/>
                <a:highlight>
                  <a:srgbClr val="F8F9FA"/>
                </a:highlight>
                <a:latin typeface="Calibri" panose="020F0502020204030204" pitchFamily="34" charset="0"/>
                <a:cs typeface="Calibri" panose="020F0502020204030204" pitchFamily="34" charset="0"/>
              </a:rPr>
              <a:t>Ngoyi</a:t>
            </a:r>
            <a:endParaRPr lang="en-GB" sz="2800" b="1" i="0" u="none" strike="noStrike" dirty="0">
              <a:solidFill>
                <a:srgbClr val="000000"/>
              </a:solidFill>
              <a:effectLst/>
              <a:highlight>
                <a:srgbClr val="F8F9FA"/>
              </a:highlight>
              <a:latin typeface="Calibri" panose="020F0502020204030204" pitchFamily="34" charset="0"/>
              <a:cs typeface="Calibri" panose="020F0502020204030204" pitchFamily="34" charset="0"/>
            </a:endParaRPr>
          </a:p>
          <a:p>
            <a:r>
              <a:rPr lang="en-GB" sz="1600" b="1" dirty="0">
                <a:highlight>
                  <a:srgbClr val="F8F9FA"/>
                </a:highlight>
                <a:latin typeface="Arial" panose="020B0604020202020204" pitchFamily="34" charset="0"/>
              </a:rPr>
              <a:t>(</a:t>
            </a:r>
            <a:r>
              <a:rPr lang="en-GB" sz="1600" b="1" dirty="0" err="1">
                <a:highlight>
                  <a:srgbClr val="F8F9FA"/>
                </a:highlight>
                <a:latin typeface="Arial" panose="020B0604020202020204" pitchFamily="34" charset="0"/>
              </a:rPr>
              <a:t>wikepedia</a:t>
            </a:r>
            <a:r>
              <a:rPr lang="en-GB" sz="1600" b="1" dirty="0">
                <a:highlight>
                  <a:srgbClr val="F8F9FA"/>
                </a:highlight>
                <a:latin typeface="Arial" panose="020B0604020202020204" pitchFamily="34" charset="0"/>
              </a:rPr>
              <a:t>)</a:t>
            </a:r>
            <a:endParaRPr lang="en-US" sz="1600" dirty="0"/>
          </a:p>
        </p:txBody>
      </p:sp>
      <p:pic>
        <p:nvPicPr>
          <p:cNvPr id="1030" name="Picture 6">
            <a:extLst>
              <a:ext uri="{FF2B5EF4-FFF2-40B4-BE49-F238E27FC236}">
                <a16:creationId xmlns:a16="http://schemas.microsoft.com/office/drawing/2014/main" id="{6FB67EDA-11C7-7CFE-4C54-E81BAB3F8F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0" y="1398493"/>
            <a:ext cx="3945965" cy="525602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E0AFAF8-1B49-0B03-6D6A-D61801869860}"/>
              </a:ext>
            </a:extLst>
          </p:cNvPr>
          <p:cNvSpPr txBox="1"/>
          <p:nvPr/>
        </p:nvSpPr>
        <p:spPr>
          <a:xfrm>
            <a:off x="9144000" y="6728943"/>
            <a:ext cx="3559736" cy="738664"/>
          </a:xfrm>
          <a:prstGeom prst="rect">
            <a:avLst/>
          </a:prstGeom>
          <a:noFill/>
        </p:spPr>
        <p:txBody>
          <a:bodyPr wrap="square">
            <a:spAutoFit/>
          </a:bodyPr>
          <a:lstStyle/>
          <a:p>
            <a:pPr algn="l"/>
            <a:r>
              <a:rPr lang="en-GB" sz="2800" b="0" i="0" u="none" strike="noStrike" dirty="0" err="1">
                <a:effectLst/>
                <a:latin typeface="Calibri" panose="020F0502020204030204" pitchFamily="34" charset="0"/>
                <a:cs typeface="Calibri" panose="020F0502020204030204" pitchFamily="34" charset="0"/>
              </a:rPr>
              <a:t>Leymah</a:t>
            </a:r>
            <a:r>
              <a:rPr lang="en-GB" sz="2800" b="0" i="0" u="none" strike="noStrike" dirty="0">
                <a:effectLst/>
                <a:latin typeface="Calibri" panose="020F0502020204030204" pitchFamily="34" charset="0"/>
                <a:cs typeface="Calibri" panose="020F0502020204030204" pitchFamily="34" charset="0"/>
              </a:rPr>
              <a:t> </a:t>
            </a:r>
            <a:r>
              <a:rPr lang="en-GB" sz="2800" b="0" i="0" u="none" strike="noStrike" dirty="0" err="1">
                <a:effectLst/>
                <a:latin typeface="Calibri" panose="020F0502020204030204" pitchFamily="34" charset="0"/>
                <a:cs typeface="Calibri" panose="020F0502020204030204" pitchFamily="34" charset="0"/>
              </a:rPr>
              <a:t>Gbowee</a:t>
            </a:r>
            <a:endParaRPr lang="en-GB" sz="2800" b="0" i="0" u="none" strike="noStrike" dirty="0">
              <a:effectLst/>
              <a:latin typeface="Calibri" panose="020F0502020204030204" pitchFamily="34" charset="0"/>
              <a:cs typeface="Calibri" panose="020F0502020204030204" pitchFamily="34" charset="0"/>
            </a:endParaRPr>
          </a:p>
          <a:p>
            <a:r>
              <a:rPr lang="en-GB" b="1" dirty="0">
                <a:highlight>
                  <a:srgbClr val="F8F9FA"/>
                </a:highlight>
                <a:latin typeface="Arial" panose="020B0604020202020204" pitchFamily="34" charset="0"/>
              </a:rPr>
              <a:t>(</a:t>
            </a:r>
            <a:r>
              <a:rPr lang="en-GB" b="1" dirty="0" err="1">
                <a:highlight>
                  <a:srgbClr val="F8F9FA"/>
                </a:highlight>
                <a:latin typeface="Arial" panose="020B0604020202020204" pitchFamily="34" charset="0"/>
              </a:rPr>
              <a:t>wikepedia</a:t>
            </a:r>
            <a:r>
              <a:rPr lang="en-GB" b="1" dirty="0">
                <a:highlight>
                  <a:srgbClr val="F8F9FA"/>
                </a:highlight>
                <a:latin typeface="Arial" panose="020B0604020202020204" pitchFamily="34" charset="0"/>
              </a:rPr>
              <a:t>)</a:t>
            </a:r>
            <a:endParaRPr lang="en-US" dirty="0"/>
          </a:p>
        </p:txBody>
      </p:sp>
      <p:sp>
        <p:nvSpPr>
          <p:cNvPr id="10" name="AutoShape 8" descr="Archivi.ng | Nigerian Newspaper Archives">
            <a:extLst>
              <a:ext uri="{FF2B5EF4-FFF2-40B4-BE49-F238E27FC236}">
                <a16:creationId xmlns:a16="http://schemas.microsoft.com/office/drawing/2014/main" id="{7A7F9B07-C8C7-A2C0-C17D-E7552E4B7267}"/>
              </a:ext>
            </a:extLst>
          </p:cNvPr>
          <p:cNvSpPr>
            <a:spLocks noChangeAspect="1" noChangeArrowheads="1"/>
          </p:cNvSpPr>
          <p:nvPr/>
        </p:nvSpPr>
        <p:spPr bwMode="auto">
          <a:xfrm>
            <a:off x="8991600" y="49911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0">
            <a:extLst>
              <a:ext uri="{FF2B5EF4-FFF2-40B4-BE49-F238E27FC236}">
                <a16:creationId xmlns:a16="http://schemas.microsoft.com/office/drawing/2014/main" id="{233B5221-B908-42A8-2FED-BB93804CC685}"/>
              </a:ext>
            </a:extLst>
          </p:cNvPr>
          <p:cNvSpPr>
            <a:spLocks noChangeAspect="1" noChangeArrowheads="1"/>
          </p:cNvSpPr>
          <p:nvPr/>
        </p:nvSpPr>
        <p:spPr bwMode="auto">
          <a:xfrm>
            <a:off x="9144000" y="51435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AutoShape 12">
            <a:extLst>
              <a:ext uri="{FF2B5EF4-FFF2-40B4-BE49-F238E27FC236}">
                <a16:creationId xmlns:a16="http://schemas.microsoft.com/office/drawing/2014/main" id="{67BAD240-A612-B899-C3DF-6ED9994F968E}"/>
              </a:ext>
            </a:extLst>
          </p:cNvPr>
          <p:cNvSpPr>
            <a:spLocks noChangeAspect="1" noChangeArrowheads="1"/>
          </p:cNvSpPr>
          <p:nvPr/>
        </p:nvSpPr>
        <p:spPr bwMode="auto">
          <a:xfrm>
            <a:off x="9296400" y="52959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a:extLst>
              <a:ext uri="{FF2B5EF4-FFF2-40B4-BE49-F238E27FC236}">
                <a16:creationId xmlns:a16="http://schemas.microsoft.com/office/drawing/2014/main" id="{6EE092C5-8FEA-B806-1D8B-564ECDCE08BC}"/>
              </a:ext>
            </a:extLst>
          </p:cNvPr>
          <p:cNvPicPr>
            <a:picLocks noChangeAspect="1"/>
          </p:cNvPicPr>
          <p:nvPr/>
        </p:nvPicPr>
        <p:blipFill>
          <a:blip r:embed="rId5"/>
          <a:stretch>
            <a:fillRect/>
          </a:stretch>
        </p:blipFill>
        <p:spPr>
          <a:xfrm>
            <a:off x="13489703" y="1396066"/>
            <a:ext cx="4170768" cy="3638925"/>
          </a:xfrm>
          <a:prstGeom prst="rect">
            <a:avLst/>
          </a:prstGeom>
        </p:spPr>
      </p:pic>
      <p:sp>
        <p:nvSpPr>
          <p:cNvPr id="15" name="TextBox 14">
            <a:extLst>
              <a:ext uri="{FF2B5EF4-FFF2-40B4-BE49-F238E27FC236}">
                <a16:creationId xmlns:a16="http://schemas.microsoft.com/office/drawing/2014/main" id="{B6AC5E5E-FC76-0E8A-ECFA-30A937AF3D47}"/>
              </a:ext>
            </a:extLst>
          </p:cNvPr>
          <p:cNvSpPr txBox="1"/>
          <p:nvPr/>
        </p:nvSpPr>
        <p:spPr>
          <a:xfrm>
            <a:off x="13454486" y="5218964"/>
            <a:ext cx="4510785" cy="738664"/>
          </a:xfrm>
          <a:prstGeom prst="rect">
            <a:avLst/>
          </a:prstGeom>
          <a:noFill/>
        </p:spPr>
        <p:txBody>
          <a:bodyPr wrap="square">
            <a:spAutoFit/>
          </a:bodyPr>
          <a:lstStyle/>
          <a:p>
            <a:r>
              <a:rPr lang="en-GB" sz="2800" b="1" i="0" u="none" strike="noStrike" dirty="0">
                <a:solidFill>
                  <a:srgbClr val="141413"/>
                </a:solidFill>
                <a:effectLst/>
                <a:latin typeface="Calibri" panose="020F0502020204030204" pitchFamily="34" charset="0"/>
                <a:cs typeface="Calibri" panose="020F0502020204030204" pitchFamily="34" charset="0"/>
              </a:rPr>
              <a:t>Madame </a:t>
            </a:r>
            <a:r>
              <a:rPr lang="en-GB" sz="2800" b="1" i="0" u="none" strike="noStrike" dirty="0" err="1">
                <a:solidFill>
                  <a:srgbClr val="141413"/>
                </a:solidFill>
                <a:effectLst/>
                <a:latin typeface="Calibri" panose="020F0502020204030204" pitchFamily="34" charset="0"/>
                <a:cs typeface="Calibri" panose="020F0502020204030204" pitchFamily="34" charset="0"/>
              </a:rPr>
              <a:t>Nwanyeruwa</a:t>
            </a:r>
            <a:r>
              <a:rPr lang="en-GB" sz="2800" b="1" i="0" u="none" strike="noStrike" dirty="0">
                <a:solidFill>
                  <a:srgbClr val="141413"/>
                </a:solidFill>
                <a:effectLst/>
                <a:latin typeface="Calibri" panose="020F0502020204030204" pitchFamily="34" charset="0"/>
                <a:cs typeface="Calibri" panose="020F0502020204030204" pitchFamily="34" charset="0"/>
              </a:rPr>
              <a:t> </a:t>
            </a:r>
          </a:p>
          <a:p>
            <a:r>
              <a:rPr lang="en-GB" b="0" i="0" u="none" strike="noStrike" dirty="0" err="1">
                <a:solidFill>
                  <a:srgbClr val="4F4F4F"/>
                </a:solidFill>
                <a:effectLst/>
                <a:highlight>
                  <a:srgbClr val="FFFFFF"/>
                </a:highlight>
                <a:latin typeface="Calibri" panose="020F0502020204030204" pitchFamily="34" charset="0"/>
                <a:cs typeface="Calibri" panose="020F0502020204030204" pitchFamily="34" charset="0"/>
              </a:rPr>
              <a:t>HistoryLovers</a:t>
            </a:r>
            <a:r>
              <a:rPr lang="en-GB" b="0" i="0" u="none" strike="noStrike" dirty="0">
                <a:solidFill>
                  <a:srgbClr val="4F4F4F"/>
                </a:solidFill>
                <a:effectLst/>
                <a:highlight>
                  <a:srgbClr val="FFFFFF"/>
                </a:highlight>
                <a:latin typeface="Calibri" panose="020F0502020204030204" pitchFamily="34" charset="0"/>
                <a:cs typeface="Calibri" panose="020F0502020204030204" pitchFamily="34" charset="0"/>
              </a:rPr>
              <a:t>/Instagram</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30056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2791</Words>
  <Application>Microsoft Macintosh PowerPoint</Application>
  <PresentationFormat>Custom</PresentationFormat>
  <Paragraphs>242</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-webkit-standard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Oluwabunmi Owolabi</cp:lastModifiedBy>
  <cp:revision>1</cp:revision>
  <dcterms:modified xsi:type="dcterms:W3CDTF">2025-10-05T19:04:14Z</dcterms:modified>
</cp:coreProperties>
</file>